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32"/>
  </p:notesMasterIdLst>
  <p:sldIdLst>
    <p:sldId id="256" r:id="rId2"/>
    <p:sldId id="257" r:id="rId3"/>
    <p:sldId id="285" r:id="rId4"/>
    <p:sldId id="275" r:id="rId5"/>
    <p:sldId id="286" r:id="rId6"/>
    <p:sldId id="277" r:id="rId7"/>
    <p:sldId id="278" r:id="rId8"/>
    <p:sldId id="279" r:id="rId9"/>
    <p:sldId id="281" r:id="rId10"/>
    <p:sldId id="258" r:id="rId11"/>
    <p:sldId id="260" r:id="rId12"/>
    <p:sldId id="261" r:id="rId13"/>
    <p:sldId id="264" r:id="rId14"/>
    <p:sldId id="262" r:id="rId15"/>
    <p:sldId id="263" r:id="rId16"/>
    <p:sldId id="267" r:id="rId17"/>
    <p:sldId id="265" r:id="rId18"/>
    <p:sldId id="266" r:id="rId19"/>
    <p:sldId id="268" r:id="rId20"/>
    <p:sldId id="269" r:id="rId21"/>
    <p:sldId id="270" r:id="rId22"/>
    <p:sldId id="274" r:id="rId23"/>
    <p:sldId id="284" r:id="rId24"/>
    <p:sldId id="282" r:id="rId25"/>
    <p:sldId id="271" r:id="rId26"/>
    <p:sldId id="272" r:id="rId27"/>
    <p:sldId id="273" r:id="rId28"/>
    <p:sldId id="287" r:id="rId29"/>
    <p:sldId id="288" r:id="rId30"/>
    <p:sldId id="28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3" autoAdjust="0"/>
    <p:restoredTop sz="94660"/>
  </p:normalViewPr>
  <p:slideViewPr>
    <p:cSldViewPr>
      <p:cViewPr>
        <p:scale>
          <a:sx n="70" d="100"/>
          <a:sy n="70" d="100"/>
        </p:scale>
        <p:origin x="-9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C8932-446F-4698-97E5-D7355F1DE06F}" type="datetimeFigureOut">
              <a:rPr lang="en-US" smtClean="0"/>
              <a:pPr/>
              <a:t>3/16/2017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E4B17-9D2E-4667-821F-D48ED301022C}" type="slidenum">
              <a:rPr lang="en-US" smtClean="0"/>
              <a:pPr/>
              <a:t>‹#›</a:t>
            </a:fld>
            <a:endParaRPr lang="en-US"/>
          </a:p>
        </p:txBody>
      </p:sp>
    </p:spTree>
    <p:extLst>
      <p:ext uri="{BB962C8B-B14F-4D97-AF65-F5344CB8AC3E}">
        <p14:creationId xmlns:p14="http://schemas.microsoft.com/office/powerpoint/2010/main" val="227140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AE4B17-9D2E-4667-821F-D48ED301022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00AC28DD-344A-4BFB-B9E9-85912E645A1C}" type="slidenum">
              <a:rPr lang="en-US"/>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E04B5F-B051-4400-8B45-516947D2C68D}"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F916A-173E-4F81-9044-B834626BF6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C82D8-67B5-4672-85F4-892A312EFB35}"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44AA4-739D-4D3C-8CBD-55315D90D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90612-B62D-4044-AAAF-59AA6C6E98EF}"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9C06D-0BE2-4C3A-847E-6773DB47CB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72E4E-FA5F-4634-9186-33BCEB0F5709}"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E3085-3164-4274-B2D7-D8ED3C8DB5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84259-EFE6-45C2-A32D-922DAB3AEEC4}"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84E79-4696-42E8-8BBA-8266D56052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682E1-9DEB-47DA-AEF6-82E5A99396EE}"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D82F2-6EE9-4FDF-9C29-933F2294EA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3180E9-1753-4E1E-A94E-D9C36D97642F}" type="datetimeFigureOut">
              <a:rPr lang="en-US" smtClean="0"/>
              <a:pPr/>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48726-EC89-4693-821E-5B879A01E4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2A21A-3E52-4C67-8D6A-5295C1B6B3D3}" type="datetimeFigureOut">
              <a:rPr lang="en-US" smtClean="0"/>
              <a:pPr/>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D80CCF-E8DD-43F5-BC18-8EC27EAABD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A668D-729A-4390-A5B7-F64E62F45526}" type="datetimeFigureOut">
              <a:rPr lang="en-US" smtClean="0"/>
              <a:pPr/>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3C52C1-CE56-4A8A-928F-2FBC743345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E176D-FCB5-454C-BAF0-6FFCD99CA0EC}"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F000F-80CC-46E7-B71C-3704F744FF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077F1-6277-4EAA-9290-596F20539C2C}"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1E405-AD49-41CF-88E8-D103333982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17E72-6B81-40B3-BBFF-FC08E2A26F90}" type="datetimeFigureOut">
              <a:rPr lang="en-US" smtClean="0"/>
              <a:pPr/>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B333B-6DF1-4D03-A95C-CC56B0EE85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20040" y="152400"/>
            <a:ext cx="8503920" cy="3276600"/>
          </a:xfrm>
        </p:spPr>
        <p:txBody>
          <a:bodyPr/>
          <a:lstStyle/>
          <a:p>
            <a:pPr fontAlgn="auto">
              <a:spcAft>
                <a:spcPts val="0"/>
              </a:spcAft>
              <a:defRPr/>
            </a:pPr>
            <a:r>
              <a:rPr lang="en-US" sz="4000" dirty="0" smtClean="0"/>
              <a:t>Rapid Closure of Lingering Off-Site Plume Remediation Program in Residential Neighborhood using Horizontal Air Sparge and Soil Vapor Extraction Wells</a:t>
            </a:r>
          </a:p>
        </p:txBody>
      </p:sp>
      <p:sp>
        <p:nvSpPr>
          <p:cNvPr id="3" name="Subtitle 2"/>
          <p:cNvSpPr>
            <a:spLocks noGrp="1"/>
          </p:cNvSpPr>
          <p:nvPr>
            <p:ph type="subTitle" idx="1"/>
          </p:nvPr>
        </p:nvSpPr>
        <p:spPr>
          <a:xfrm>
            <a:off x="762000" y="4343400"/>
            <a:ext cx="8061960" cy="1447800"/>
          </a:xfrm>
        </p:spPr>
        <p:txBody>
          <a:bodyPr rtlCol="0">
            <a:noAutofit/>
          </a:bodyPr>
          <a:lstStyle/>
          <a:p>
            <a:pPr fontAlgn="auto">
              <a:spcAft>
                <a:spcPts val="0"/>
              </a:spcAft>
              <a:buFont typeface="Arial" pitchFamily="34" charset="0"/>
              <a:buNone/>
              <a:defRPr/>
            </a:pPr>
            <a:r>
              <a:rPr lang="en-US" sz="2400" dirty="0" smtClean="0"/>
              <a:t>Narayanan Raghupathi, P.E. (AMEC Environment &amp; Infrastructure), Tallahassee, Florida; Sequino, Mike (Directional Technologies, Inc.), North Haven, Connecticut</a:t>
            </a:r>
            <a:r>
              <a:rPr lang="en-US" sz="2400" dirty="0" smtClean="0"/>
              <a:t>); </a:t>
            </a:r>
            <a:r>
              <a:rPr lang="en-US" sz="2400" dirty="0" smtClean="0"/>
              <a:t>Angela R. Finney (AMEC Environment &amp; Infrastructure), Tallahassee, Florida</a:t>
            </a:r>
          </a:p>
        </p:txBody>
      </p:sp>
      <p:pic>
        <p:nvPicPr>
          <p:cNvPr id="4" name="Picture 3"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balanced" dir="t"/>
            </a:scene3d>
            <a:sp3d>
              <a:extrusionClr>
                <a:schemeClr val="tx1">
                  <a:lumMod val="75000"/>
                </a:schemeClr>
              </a:extrusionClr>
            </a:sp3d>
          </a:bodyPr>
          <a:lstStyle/>
          <a:p>
            <a:pPr fontAlgn="auto">
              <a:spcAft>
                <a:spcPts val="0"/>
              </a:spcAft>
              <a:defRPr/>
            </a:pPr>
            <a:r>
              <a:rPr lang="en-US" dirty="0" smtClean="0"/>
              <a:t>Horizontal Well Screen Design</a:t>
            </a:r>
            <a:endParaRPr lang="en-US" dirty="0"/>
          </a:p>
        </p:txBody>
      </p:sp>
      <p:sp>
        <p:nvSpPr>
          <p:cNvPr id="5" name="Content Placeholder 4"/>
          <p:cNvSpPr>
            <a:spLocks noGrp="1"/>
          </p:cNvSpPr>
          <p:nvPr>
            <p:ph idx="1"/>
          </p:nvPr>
        </p:nvSpPr>
        <p:spPr>
          <a:xfrm>
            <a:off x="990600" y="1905001"/>
            <a:ext cx="7315200" cy="2743199"/>
          </a:xfrm>
        </p:spPr>
        <p:txBody>
          <a:bodyPr rtlCol="0">
            <a:normAutofit fontScale="25000" lnSpcReduction="20000"/>
          </a:bodyPr>
          <a:lstStyle/>
          <a:p>
            <a:pPr fontAlgn="auto">
              <a:spcAft>
                <a:spcPts val="0"/>
              </a:spcAft>
              <a:buFont typeface="Wingdings" pitchFamily="2" charset="2"/>
              <a:buChar char="§"/>
              <a:defRPr/>
            </a:pPr>
            <a:r>
              <a:rPr lang="en-US" sz="9600" dirty="0" smtClean="0"/>
              <a:t>Design specifies the open area of the well screen that will allow uniform flow of fluid (e.g., air) into or out of the formation</a:t>
            </a:r>
          </a:p>
          <a:p>
            <a:pPr fontAlgn="auto">
              <a:spcAft>
                <a:spcPts val="0"/>
              </a:spcAft>
              <a:buFont typeface="Wingdings" pitchFamily="2" charset="2"/>
              <a:buChar char="§"/>
              <a:defRPr/>
            </a:pPr>
            <a:r>
              <a:rPr lang="en-US" sz="9600" dirty="0" smtClean="0"/>
              <a:t>Numerical model uses iterative calculation process to generate key mechanical parameters</a:t>
            </a:r>
            <a:r>
              <a:rPr lang="en-US" sz="12800" dirty="0" smtClean="0"/>
              <a:t>:</a:t>
            </a:r>
          </a:p>
          <a:p>
            <a:pPr lvl="1" fontAlgn="auto">
              <a:spcAft>
                <a:spcPts val="0"/>
              </a:spcAft>
              <a:buClr>
                <a:schemeClr val="tx1">
                  <a:lumMod val="75000"/>
                </a:schemeClr>
              </a:buClr>
              <a:buFont typeface="Wingdings" pitchFamily="2" charset="2"/>
              <a:buChar char="§"/>
              <a:defRPr/>
            </a:pPr>
            <a:r>
              <a:rPr lang="en-US" sz="9600" dirty="0" smtClean="0"/>
              <a:t>Pressure along the screen</a:t>
            </a:r>
          </a:p>
          <a:p>
            <a:pPr lvl="1" fontAlgn="auto">
              <a:spcAft>
                <a:spcPts val="0"/>
              </a:spcAft>
              <a:buClr>
                <a:schemeClr val="tx1">
                  <a:lumMod val="75000"/>
                </a:schemeClr>
              </a:buClr>
              <a:buFont typeface="Wingdings" pitchFamily="2" charset="2"/>
              <a:buChar char="§"/>
              <a:defRPr/>
            </a:pPr>
            <a:r>
              <a:rPr lang="en-US" sz="9600" dirty="0" smtClean="0"/>
              <a:t>Flow through the slotted screen pipe</a:t>
            </a:r>
          </a:p>
          <a:p>
            <a:pPr lvl="1" fontAlgn="auto">
              <a:spcAft>
                <a:spcPts val="0"/>
              </a:spcAft>
              <a:buClr>
                <a:schemeClr val="tx1">
                  <a:lumMod val="75000"/>
                </a:schemeClr>
              </a:buClr>
              <a:buFont typeface="Wingdings" pitchFamily="2" charset="2"/>
              <a:buChar char="§"/>
              <a:defRPr/>
            </a:pPr>
            <a:r>
              <a:rPr lang="en-US" sz="9600" dirty="0" smtClean="0"/>
              <a:t>Injection or extraction rate of in-situ treatment fluids</a:t>
            </a:r>
            <a:endParaRPr lang="en-US" sz="9600" dirty="0"/>
          </a:p>
        </p:txBody>
      </p:sp>
      <p:pic>
        <p:nvPicPr>
          <p:cNvPr id="6" name="Picture 5" descr="Directional Technologies Inc Logo 2012.jpg"/>
          <p:cNvPicPr>
            <a:picLocks noChangeAspect="1"/>
          </p:cNvPicPr>
          <p:nvPr/>
        </p:nvPicPr>
        <p:blipFill>
          <a:blip r:embed="rId2"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228600"/>
            <a:ext cx="8610600" cy="61722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pic>
        <p:nvPicPr>
          <p:cNvPr id="8195" name="Picture 4"/>
          <p:cNvPicPr>
            <a:picLocks noChangeAspect="1" noChangeArrowheads="1"/>
          </p:cNvPicPr>
          <p:nvPr/>
        </p:nvPicPr>
        <p:blipFill>
          <a:blip r:embed="rId2" cstate="print"/>
          <a:srcRect/>
          <a:stretch>
            <a:fillRect/>
          </a:stretch>
        </p:blipFill>
        <p:spPr bwMode="auto">
          <a:xfrm>
            <a:off x="276225" y="508000"/>
            <a:ext cx="8591550" cy="5848350"/>
          </a:xfrm>
          <a:prstGeom prst="rect">
            <a:avLst/>
          </a:prstGeom>
          <a:noFill/>
          <a:ln w="9525">
            <a:noFill/>
            <a:miter lim="800000"/>
            <a:headEnd/>
            <a:tailEnd/>
          </a:ln>
        </p:spPr>
      </p:pic>
      <p:pic>
        <p:nvPicPr>
          <p:cNvPr id="6" name="Picture 5"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228600"/>
            <a:ext cx="8610600" cy="61722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pic>
        <p:nvPicPr>
          <p:cNvPr id="9219" name="Picture 3"/>
          <p:cNvPicPr>
            <a:picLocks noChangeAspect="1" noChangeArrowheads="1"/>
          </p:cNvPicPr>
          <p:nvPr/>
        </p:nvPicPr>
        <p:blipFill>
          <a:blip r:embed="rId2" cstate="print"/>
          <a:srcRect/>
          <a:stretch>
            <a:fillRect/>
          </a:stretch>
        </p:blipFill>
        <p:spPr bwMode="auto">
          <a:xfrm>
            <a:off x="276225" y="508000"/>
            <a:ext cx="8591550" cy="5848350"/>
          </a:xfrm>
          <a:prstGeom prst="rect">
            <a:avLst/>
          </a:prstGeom>
          <a:noFill/>
          <a:ln w="9525">
            <a:noFill/>
            <a:miter lim="800000"/>
            <a:headEnd/>
            <a:tailEnd/>
          </a:ln>
        </p:spPr>
      </p:pic>
      <p:pic>
        <p:nvPicPr>
          <p:cNvPr id="4" name="Picture 3"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502650" cy="1143000"/>
          </a:xfrm>
        </p:spPr>
        <p:txBody>
          <a:bodyPr rtlCol="0">
            <a:scene3d>
              <a:camera prst="orthographicFront"/>
              <a:lightRig rig="balanced" dir="t"/>
            </a:scene3d>
            <a:sp3d>
              <a:extrusionClr>
                <a:schemeClr val="tx1">
                  <a:lumMod val="75000"/>
                </a:schemeClr>
              </a:extrusionClr>
            </a:sp3d>
          </a:bodyPr>
          <a:lstStyle/>
          <a:p>
            <a:pPr fontAlgn="auto">
              <a:spcAft>
                <a:spcPts val="0"/>
              </a:spcAft>
              <a:defRPr/>
            </a:pPr>
            <a:r>
              <a:rPr lang="en-US" smtClean="0"/>
              <a:t>Horizontal Well Screen Design</a:t>
            </a:r>
            <a:endParaRPr lang="en-US"/>
          </a:p>
        </p:txBody>
      </p:sp>
      <p:sp>
        <p:nvSpPr>
          <p:cNvPr id="3" name="Content Placeholder 2"/>
          <p:cNvSpPr>
            <a:spLocks noGrp="1"/>
          </p:cNvSpPr>
          <p:nvPr>
            <p:ph idx="4294967295"/>
          </p:nvPr>
        </p:nvSpPr>
        <p:spPr>
          <a:xfrm>
            <a:off x="0" y="1905000"/>
            <a:ext cx="7315200" cy="3962400"/>
          </a:xfrm>
        </p:spPr>
        <p:txBody>
          <a:bodyPr rtlCol="0">
            <a:noAutofit/>
          </a:bodyPr>
          <a:lstStyle/>
          <a:p>
            <a:pPr fontAlgn="auto">
              <a:spcAft>
                <a:spcPts val="0"/>
              </a:spcAft>
              <a:buFont typeface="Wingdings" pitchFamily="2" charset="2"/>
              <a:buChar char="§"/>
              <a:defRPr/>
            </a:pPr>
            <a:r>
              <a:rPr lang="en-US" sz="2400" dirty="0" smtClean="0"/>
              <a:t>Flow of the air into the aquifer or water-bearing unit surrounding the horizontal screen is governed by equations related to Darcy’s Law and the Laplace Equations for mass balance</a:t>
            </a:r>
          </a:p>
          <a:p>
            <a:pPr fontAlgn="auto">
              <a:spcAft>
                <a:spcPts val="0"/>
              </a:spcAft>
              <a:buFont typeface="Wingdings" pitchFamily="2" charset="2"/>
              <a:buChar char="§"/>
              <a:defRPr/>
            </a:pPr>
            <a:r>
              <a:rPr lang="en-US" sz="2400" dirty="0" smtClean="0"/>
              <a:t>Air extraction follows the principles of mass conservation for isothermal gas in porous media as described by various forms of the Richards equation.  The relative permeability of the soil gas is related to water saturation and head by the van Genuchten equations.  The key relationships are described by Huyakorn and Pinder</a:t>
            </a:r>
            <a:endParaRPr lang="en-US" sz="2400" dirty="0"/>
          </a:p>
        </p:txBody>
      </p:sp>
      <p:pic>
        <p:nvPicPr>
          <p:cNvPr id="4" name="Picture 3" descr="Directional Technologies Inc Logo 2012.jpg"/>
          <p:cNvPicPr>
            <a:picLocks noChangeAspect="1"/>
          </p:cNvPicPr>
          <p:nvPr/>
        </p:nvPicPr>
        <p:blipFill>
          <a:blip r:embed="rId2"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228600"/>
            <a:ext cx="8610600" cy="61722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pic>
        <p:nvPicPr>
          <p:cNvPr id="10243" name="Picture 2"/>
          <p:cNvPicPr>
            <a:picLocks noChangeAspect="1" noChangeArrowheads="1"/>
          </p:cNvPicPr>
          <p:nvPr/>
        </p:nvPicPr>
        <p:blipFill>
          <a:blip r:embed="rId2" cstate="print"/>
          <a:srcRect/>
          <a:stretch>
            <a:fillRect/>
          </a:stretch>
        </p:blipFill>
        <p:spPr bwMode="auto">
          <a:xfrm>
            <a:off x="276225" y="508000"/>
            <a:ext cx="8591550" cy="5848350"/>
          </a:xfrm>
          <a:prstGeom prst="rect">
            <a:avLst/>
          </a:prstGeom>
          <a:noFill/>
          <a:ln w="9525">
            <a:noFill/>
            <a:miter lim="800000"/>
            <a:headEnd/>
            <a:tailEnd/>
          </a:ln>
        </p:spPr>
      </p:pic>
      <p:pic>
        <p:nvPicPr>
          <p:cNvPr id="4" name="Picture 3"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228600"/>
            <a:ext cx="8610600" cy="61722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pic>
        <p:nvPicPr>
          <p:cNvPr id="11267" name="Picture 2"/>
          <p:cNvPicPr>
            <a:picLocks noChangeAspect="1" noChangeArrowheads="1"/>
          </p:cNvPicPr>
          <p:nvPr/>
        </p:nvPicPr>
        <p:blipFill>
          <a:blip r:embed="rId2" cstate="print"/>
          <a:srcRect/>
          <a:stretch>
            <a:fillRect/>
          </a:stretch>
        </p:blipFill>
        <p:spPr bwMode="auto">
          <a:xfrm>
            <a:off x="276225" y="508000"/>
            <a:ext cx="8591550" cy="5848350"/>
          </a:xfrm>
          <a:prstGeom prst="rect">
            <a:avLst/>
          </a:prstGeom>
          <a:noFill/>
          <a:ln w="9525">
            <a:noFill/>
            <a:miter lim="800000"/>
            <a:headEnd/>
            <a:tailEnd/>
          </a:ln>
        </p:spPr>
      </p:pic>
      <p:pic>
        <p:nvPicPr>
          <p:cNvPr id="4" name="Picture 3"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balanced" dir="t"/>
            </a:scene3d>
            <a:sp3d>
              <a:extrusionClr>
                <a:schemeClr val="tx1">
                  <a:lumMod val="75000"/>
                </a:schemeClr>
              </a:extrusionClr>
            </a:sp3d>
          </a:bodyPr>
          <a:lstStyle/>
          <a:p>
            <a:pPr fontAlgn="auto">
              <a:spcAft>
                <a:spcPts val="0"/>
              </a:spcAft>
              <a:defRPr/>
            </a:pPr>
            <a:r>
              <a:rPr lang="en-US" smtClean="0"/>
              <a:t>System Installation</a:t>
            </a:r>
            <a:endParaRPr lang="en-US"/>
          </a:p>
        </p:txBody>
      </p:sp>
      <p:sp>
        <p:nvSpPr>
          <p:cNvPr id="3" name="Content Placeholder 2"/>
          <p:cNvSpPr>
            <a:spLocks noGrp="1"/>
          </p:cNvSpPr>
          <p:nvPr>
            <p:ph idx="1"/>
          </p:nvPr>
        </p:nvSpPr>
        <p:spPr>
          <a:xfrm>
            <a:off x="990600" y="1524000"/>
            <a:ext cx="7315200" cy="4343399"/>
          </a:xfrm>
        </p:spPr>
        <p:txBody>
          <a:bodyPr rtlCol="0">
            <a:noAutofit/>
          </a:bodyPr>
          <a:lstStyle/>
          <a:p>
            <a:pPr fontAlgn="auto">
              <a:spcAft>
                <a:spcPts val="0"/>
              </a:spcAft>
              <a:buFont typeface="Wingdings" pitchFamily="2" charset="2"/>
              <a:buChar char="§"/>
              <a:defRPr/>
            </a:pPr>
            <a:r>
              <a:rPr lang="en-US" sz="2400" dirty="0" smtClean="0"/>
              <a:t>Eight horizontal wells installed in September and October 2008 to address hydrocarbon impact in sand and silt soils</a:t>
            </a:r>
          </a:p>
          <a:p>
            <a:pPr fontAlgn="auto">
              <a:spcAft>
                <a:spcPts val="0"/>
              </a:spcAft>
              <a:buFont typeface="Wingdings" pitchFamily="2" charset="2"/>
              <a:buChar char="§"/>
              <a:defRPr/>
            </a:pPr>
            <a:r>
              <a:rPr lang="en-US" sz="2400" dirty="0" smtClean="0"/>
              <a:t>Four horizontal air sparge well screens were installed at depths of 47 to 48 feet below ground surface</a:t>
            </a:r>
          </a:p>
          <a:p>
            <a:pPr fontAlgn="auto">
              <a:spcAft>
                <a:spcPts val="0"/>
              </a:spcAft>
              <a:buFont typeface="Wingdings" pitchFamily="2" charset="2"/>
              <a:buChar char="§"/>
              <a:defRPr/>
            </a:pPr>
            <a:r>
              <a:rPr lang="en-US" sz="2400" dirty="0" smtClean="0"/>
              <a:t>One horizontal soil vapor extraction screen was installed above each of the horizontal air sparge screens, at depths of 35 to 37 feet below ground surfac</a:t>
            </a:r>
          </a:p>
          <a:p>
            <a:pPr fontAlgn="auto">
              <a:spcAft>
                <a:spcPts val="0"/>
              </a:spcAft>
              <a:buFont typeface="Wingdings" pitchFamily="2" charset="2"/>
              <a:buChar char="§"/>
              <a:defRPr/>
            </a:pPr>
            <a:r>
              <a:rPr lang="en-US" sz="2400" dirty="0" smtClean="0"/>
              <a:t>Two of the well pairs were installed in the southwestward direction and the other two pairs were installed in the northeastward direction</a:t>
            </a:r>
          </a:p>
          <a:p>
            <a:pPr fontAlgn="auto">
              <a:spcAft>
                <a:spcPts val="0"/>
              </a:spcAft>
              <a:defRPr/>
            </a:pPr>
            <a:endParaRPr lang="en-US" sz="2400" dirty="0"/>
          </a:p>
        </p:txBody>
      </p:sp>
      <p:pic>
        <p:nvPicPr>
          <p:cNvPr id="4" name="Picture 3" descr="Directional Technologies Inc Logo 2012.jpg"/>
          <p:cNvPicPr>
            <a:picLocks noChangeAspect="1"/>
          </p:cNvPicPr>
          <p:nvPr/>
        </p:nvPicPr>
        <p:blipFill>
          <a:blip r:embed="rId2"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cstate="print"/>
          <a:srcRect/>
          <a:stretch>
            <a:fillRect/>
          </a:stretch>
        </p:blipFill>
        <p:spPr bwMode="auto">
          <a:xfrm>
            <a:off x="609600" y="304800"/>
            <a:ext cx="7924800" cy="6172200"/>
          </a:xfrm>
          <a:prstGeom prst="rect">
            <a:avLst/>
          </a:prstGeom>
          <a:noFill/>
          <a:ln w="9525">
            <a:noFill/>
            <a:miter lim="800000"/>
            <a:headEnd/>
            <a:tailEnd/>
          </a:ln>
        </p:spPr>
      </p:pic>
      <p:pic>
        <p:nvPicPr>
          <p:cNvPr id="3" name="Picture 2"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cstate="print"/>
          <a:srcRect/>
          <a:stretch>
            <a:fillRect/>
          </a:stretch>
        </p:blipFill>
        <p:spPr bwMode="auto">
          <a:xfrm>
            <a:off x="609600" y="304800"/>
            <a:ext cx="8001000" cy="6248400"/>
          </a:xfrm>
          <a:prstGeom prst="rect">
            <a:avLst/>
          </a:prstGeom>
          <a:noFill/>
          <a:ln w="9525">
            <a:noFill/>
            <a:miter lim="800000"/>
            <a:headEnd/>
            <a:tailEnd/>
          </a:ln>
        </p:spPr>
      </p:pic>
      <p:pic>
        <p:nvPicPr>
          <p:cNvPr id="3" name="Picture 2"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Owner\Documents\Directional Technologies\Mactec Country Corner\Photos Country Corner\009.JPG"/>
          <p:cNvPicPr>
            <a:picLocks noChangeAspect="1" noChangeArrowheads="1"/>
          </p:cNvPicPr>
          <p:nvPr/>
        </p:nvPicPr>
        <p:blipFill>
          <a:blip r:embed="rId2" cstate="print"/>
          <a:srcRect/>
          <a:stretch>
            <a:fillRect/>
          </a:stretch>
        </p:blipFill>
        <p:spPr bwMode="auto">
          <a:xfrm>
            <a:off x="196850" y="149225"/>
            <a:ext cx="8947150" cy="6708775"/>
          </a:xfrm>
          <a:prstGeom prst="rect">
            <a:avLst/>
          </a:prstGeom>
          <a:noFill/>
          <a:ln w="9525">
            <a:noFill/>
            <a:miter lim="800000"/>
            <a:headEnd/>
            <a:tailEnd/>
          </a:ln>
        </p:spPr>
      </p:pic>
      <p:sp>
        <p:nvSpPr>
          <p:cNvPr id="20" name="Snip Single Corner Rectangle 19"/>
          <p:cNvSpPr/>
          <p:nvPr/>
        </p:nvSpPr>
        <p:spPr>
          <a:xfrm>
            <a:off x="609600" y="762000"/>
            <a:ext cx="3505200" cy="1219200"/>
          </a:xfrm>
          <a:prstGeom prst="snip1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7" name="Picture 3" descr="C:\Users\Owner\Documents\Directional Technologies\Mactec Country Corner\Photos Country Corner\015.JPG"/>
          <p:cNvPicPr>
            <a:picLocks noChangeAspect="1" noChangeArrowheads="1"/>
          </p:cNvPicPr>
          <p:nvPr/>
        </p:nvPicPr>
        <p:blipFill>
          <a:blip r:embed="rId3" cstate="print"/>
          <a:srcRect/>
          <a:stretch>
            <a:fillRect/>
          </a:stretch>
        </p:blipFill>
        <p:spPr bwMode="auto">
          <a:xfrm>
            <a:off x="152400" y="4038600"/>
            <a:ext cx="3581400" cy="2686050"/>
          </a:xfrm>
          <a:prstGeom prst="rect">
            <a:avLst/>
          </a:prstGeom>
          <a:noFill/>
          <a:ln w="9525">
            <a:noFill/>
            <a:miter lim="800000"/>
            <a:headEnd/>
            <a:tailEnd/>
          </a:ln>
        </p:spPr>
      </p:pic>
      <p:sp>
        <p:nvSpPr>
          <p:cNvPr id="14" name="Snip Single Corner Rectangle 13"/>
          <p:cNvSpPr/>
          <p:nvPr/>
        </p:nvSpPr>
        <p:spPr>
          <a:xfrm>
            <a:off x="2895600" y="5638800"/>
            <a:ext cx="5943600" cy="990600"/>
          </a:xfrm>
          <a:prstGeom prst="snip1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Rectangle 11"/>
          <p:cNvSpPr/>
          <p:nvPr/>
        </p:nvSpPr>
        <p:spPr>
          <a:xfrm>
            <a:off x="6248400" y="3124200"/>
            <a:ext cx="2743200" cy="990600"/>
          </a:xfrm>
          <a:prstGeom prst="snip1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C:\Users\Owner\Documents\Directional Technologies\Mactec Country Corner\Photos Country Corner\039.JPG"/>
          <p:cNvPicPr>
            <a:picLocks noChangeAspect="1" noChangeArrowheads="1"/>
          </p:cNvPicPr>
          <p:nvPr/>
        </p:nvPicPr>
        <p:blipFill>
          <a:blip r:embed="rId4" cstate="print"/>
          <a:srcRect/>
          <a:stretch>
            <a:fillRect/>
          </a:stretch>
        </p:blipFill>
        <p:spPr bwMode="auto">
          <a:xfrm>
            <a:off x="5410200" y="133350"/>
            <a:ext cx="3581400" cy="2686050"/>
          </a:xfrm>
          <a:prstGeom prst="rect">
            <a:avLst/>
          </a:prstGeom>
          <a:noFill/>
          <a:ln w="9525">
            <a:noFill/>
            <a:miter lim="800000"/>
            <a:headEnd/>
            <a:tailEnd/>
          </a:ln>
        </p:spPr>
      </p:pic>
      <p:sp>
        <p:nvSpPr>
          <p:cNvPr id="15" name="Title 1"/>
          <p:cNvSpPr txBox="1">
            <a:spLocks/>
          </p:cNvSpPr>
          <p:nvPr/>
        </p:nvSpPr>
        <p:spPr>
          <a:xfrm>
            <a:off x="685800" y="685800"/>
            <a:ext cx="8229600" cy="1143000"/>
          </a:xfrm>
          <a:prstGeom prst="rect">
            <a:avLst/>
          </a:prstGeom>
        </p:spPr>
        <p:txBody>
          <a:bodyPr/>
          <a:lstStyle/>
          <a:p>
            <a:pPr fontAlgn="auto">
              <a:spcAft>
                <a:spcPts val="0"/>
              </a:spcAft>
              <a:defRPr/>
            </a:pPr>
            <a:r>
              <a:rPr lang="en-US" sz="4000" spc="250">
                <a:solidFill>
                  <a:srgbClr val="FFFF00"/>
                </a:solidFill>
                <a:effectLst>
                  <a:outerShdw blurRad="50800" dist="101600" dir="3000000" algn="l" rotWithShape="0">
                    <a:prstClr val="black">
                      <a:alpha val="40000"/>
                    </a:prstClr>
                  </a:outerShdw>
                </a:effectLst>
                <a:latin typeface="+mj-lt"/>
                <a:ea typeface="+mj-ea"/>
                <a:cs typeface="+mj-cs"/>
              </a:rPr>
              <a:t>Drilling Fluids</a:t>
            </a:r>
            <a:br>
              <a:rPr lang="en-US" sz="4000" spc="250">
                <a:solidFill>
                  <a:srgbClr val="FFFF00"/>
                </a:solidFill>
                <a:effectLst>
                  <a:outerShdw blurRad="50800" dist="101600" dir="3000000" algn="l" rotWithShape="0">
                    <a:prstClr val="black">
                      <a:alpha val="40000"/>
                    </a:prstClr>
                  </a:outerShdw>
                </a:effectLst>
                <a:latin typeface="+mj-lt"/>
                <a:ea typeface="+mj-ea"/>
                <a:cs typeface="+mj-cs"/>
              </a:rPr>
            </a:br>
            <a:r>
              <a:rPr lang="en-US" sz="4000" spc="250">
                <a:solidFill>
                  <a:srgbClr val="FFFF00"/>
                </a:solidFill>
                <a:effectLst>
                  <a:outerShdw blurRad="50800" dist="101600" dir="3000000" algn="l" rotWithShape="0">
                    <a:prstClr val="black">
                      <a:alpha val="40000"/>
                    </a:prstClr>
                  </a:outerShdw>
                </a:effectLst>
                <a:latin typeface="+mj-lt"/>
                <a:ea typeface="+mj-ea"/>
                <a:cs typeface="+mj-cs"/>
              </a:rPr>
              <a:t>Management</a:t>
            </a:r>
          </a:p>
        </p:txBody>
      </p:sp>
      <p:sp>
        <p:nvSpPr>
          <p:cNvPr id="17" name="Content Placeholder 7"/>
          <p:cNvSpPr txBox="1">
            <a:spLocks/>
          </p:cNvSpPr>
          <p:nvPr/>
        </p:nvSpPr>
        <p:spPr>
          <a:xfrm>
            <a:off x="6172200" y="3124200"/>
            <a:ext cx="2971800" cy="1905000"/>
          </a:xfrm>
          <a:prstGeom prst="rect">
            <a:avLst/>
          </a:prstGeom>
        </p:spPr>
        <p:txBody>
          <a:bodyPr/>
          <a:lstStyle/>
          <a:p>
            <a:pPr marL="228600" indent="-228600" fontAlgn="auto">
              <a:spcBef>
                <a:spcPts val="1200"/>
              </a:spcBef>
              <a:spcAft>
                <a:spcPts val="0"/>
              </a:spcAft>
              <a:buFont typeface="Wingdings" pitchFamily="2" charset="2"/>
              <a:buChar char=""/>
              <a:defRPr/>
            </a:pPr>
            <a:r>
              <a:rPr lang="en-US" sz="2000" dirty="0">
                <a:solidFill>
                  <a:srgbClr val="FFFF00"/>
                </a:solidFill>
                <a:effectLst>
                  <a:outerShdw blurRad="50800" dist="50800" dir="3000000" algn="ctr" rotWithShape="0">
                    <a:prstClr val="black">
                      <a:alpha val="40000"/>
                    </a:prstClr>
                  </a:outerShdw>
                </a:effectLst>
                <a:latin typeface="+mn-lt"/>
                <a:cs typeface="+mn-cs"/>
              </a:rPr>
              <a:t>Flowing sands produced high volume of solid returns</a:t>
            </a:r>
          </a:p>
        </p:txBody>
      </p:sp>
      <p:sp>
        <p:nvSpPr>
          <p:cNvPr id="18" name="Rectangle 17"/>
          <p:cNvSpPr/>
          <p:nvPr/>
        </p:nvSpPr>
        <p:spPr>
          <a:xfrm>
            <a:off x="5410200" y="0"/>
            <a:ext cx="3581400" cy="2819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19" name="Rectangle 18"/>
          <p:cNvSpPr/>
          <p:nvPr/>
        </p:nvSpPr>
        <p:spPr>
          <a:xfrm>
            <a:off x="152400" y="4038600"/>
            <a:ext cx="3581400" cy="26670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pic>
        <p:nvPicPr>
          <p:cNvPr id="11" name="Picture 10" descr="Directional Technologies Inc Logo 2012.jpg"/>
          <p:cNvPicPr>
            <a:picLocks noChangeAspect="1"/>
          </p:cNvPicPr>
          <p:nvPr/>
        </p:nvPicPr>
        <p:blipFill>
          <a:blip r:embed="rId5" cstate="print"/>
          <a:stretch>
            <a:fillRect/>
          </a:stretch>
        </p:blipFill>
        <p:spPr>
          <a:xfrm>
            <a:off x="304800" y="6324600"/>
            <a:ext cx="838200" cy="381000"/>
          </a:xfrm>
          <a:prstGeom prst="rect">
            <a:avLst/>
          </a:prstGeom>
        </p:spPr>
      </p:pic>
      <p:sp>
        <p:nvSpPr>
          <p:cNvPr id="16" name="Content Placeholder 6"/>
          <p:cNvSpPr txBox="1">
            <a:spLocks/>
          </p:cNvSpPr>
          <p:nvPr/>
        </p:nvSpPr>
        <p:spPr>
          <a:xfrm>
            <a:off x="2819400" y="5791200"/>
            <a:ext cx="6248400" cy="990600"/>
          </a:xfrm>
          <a:prstGeom prst="rect">
            <a:avLst/>
          </a:prstGeom>
        </p:spPr>
        <p:txBody>
          <a:bodyPr/>
          <a:lstStyle/>
          <a:p>
            <a:pPr marL="228600" indent="-228600" fontAlgn="auto">
              <a:spcBef>
                <a:spcPts val="1200"/>
              </a:spcBef>
              <a:spcAft>
                <a:spcPts val="0"/>
              </a:spcAft>
              <a:buFont typeface="Wingdings" pitchFamily="2" charset="2"/>
              <a:buChar char=""/>
              <a:defRPr/>
            </a:pPr>
            <a:r>
              <a:rPr lang="en-US" sz="2000" dirty="0">
                <a:solidFill>
                  <a:srgbClr val="FFFF00"/>
                </a:solidFill>
                <a:effectLst>
                  <a:outerShdw blurRad="50800" dist="50800" dir="3000000" algn="ctr" rotWithShape="0">
                    <a:prstClr val="black">
                      <a:alpha val="40000"/>
                    </a:prstClr>
                  </a:outerShdw>
                </a:effectLst>
                <a:latin typeface="+mn-lt"/>
                <a:cs typeface="+mn-cs"/>
              </a:rPr>
              <a:t>Mud recycler separates sand/silt cuttings from fluid returns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balanced" dir="t"/>
            </a:scene3d>
            <a:sp3d>
              <a:extrusionClr>
                <a:schemeClr val="tx1">
                  <a:lumMod val="75000"/>
                </a:schemeClr>
              </a:extrusionClr>
            </a:sp3d>
          </a:bodyPr>
          <a:lstStyle/>
          <a:p>
            <a:pPr fontAlgn="auto">
              <a:spcAft>
                <a:spcPts val="0"/>
              </a:spcAft>
              <a:defRPr/>
            </a:pPr>
            <a:r>
              <a:rPr lang="en-US" smtClean="0"/>
              <a:t>Site Location</a:t>
            </a:r>
            <a:endParaRPr lang="en-US"/>
          </a:p>
        </p:txBody>
      </p:sp>
      <p:pic>
        <p:nvPicPr>
          <p:cNvPr id="6147" name="Content Placeholder 5"/>
          <p:cNvPicPr>
            <a:picLocks noGrp="1"/>
          </p:cNvPicPr>
          <p:nvPr>
            <p:ph sz="half" idx="1"/>
          </p:nvPr>
        </p:nvPicPr>
        <p:blipFill>
          <a:blip r:embed="rId2" cstate="print"/>
          <a:stretch>
            <a:fillRect/>
          </a:stretch>
        </p:blipFill>
        <p:spPr bwMode="auto">
          <a:xfrm>
            <a:off x="924023" y="2749222"/>
            <a:ext cx="3104953" cy="2227918"/>
          </a:xfrm>
        </p:spPr>
      </p:pic>
      <p:pic>
        <p:nvPicPr>
          <p:cNvPr id="8" name="Content Placeholder 3" descr="IMG_1515 crop.jpg"/>
          <p:cNvPicPr>
            <a:picLocks noGrp="1" noChangeAspect="1"/>
          </p:cNvPicPr>
          <p:nvPr>
            <p:ph sz="half" idx="2"/>
          </p:nvPr>
        </p:nvPicPr>
        <p:blipFill>
          <a:blip r:embed="rId3" cstate="print"/>
          <a:stretch>
            <a:fillRect/>
          </a:stretch>
        </p:blipFill>
        <p:spPr>
          <a:xfrm>
            <a:off x="4648200" y="2492942"/>
            <a:ext cx="4038600" cy="2740479"/>
          </a:xfrm>
          <a:effectLst>
            <a:outerShdw blurRad="190500" algn="tl" rotWithShape="0">
              <a:srgbClr val="000000">
                <a:alpha val="70000"/>
              </a:srgbClr>
            </a:outerShdw>
          </a:effectLst>
        </p:spPr>
      </p:pic>
      <p:pic>
        <p:nvPicPr>
          <p:cNvPr id="7" name="Picture 6" descr="IMG_1513.jpg"/>
          <p:cNvPicPr>
            <a:picLocks noChangeAspect="1"/>
          </p:cNvPicPr>
          <p:nvPr/>
        </p:nvPicPr>
        <p:blipFill>
          <a:blip r:embed="rId4" cstate="print"/>
          <a:stretch>
            <a:fillRect/>
          </a:stretch>
        </p:blipFill>
        <p:spPr>
          <a:xfrm>
            <a:off x="381000" y="2514600"/>
            <a:ext cx="4022725" cy="3017838"/>
          </a:xfrm>
          <a:prstGeom prst="rect">
            <a:avLst/>
          </a:prstGeom>
          <a:ln>
            <a:noFill/>
          </a:ln>
          <a:effectLst>
            <a:outerShdw blurRad="190500" algn="tl" rotWithShape="0">
              <a:srgbClr val="000000">
                <a:alpha val="70000"/>
              </a:srgbClr>
            </a:outerShdw>
          </a:effectLst>
        </p:spPr>
      </p:pic>
      <p:pic>
        <p:nvPicPr>
          <p:cNvPr id="9" name="Picture 8" descr="Directional Technologies Inc Logo 2012.jpg"/>
          <p:cNvPicPr>
            <a:picLocks noChangeAspect="1"/>
          </p:cNvPicPr>
          <p:nvPr/>
        </p:nvPicPr>
        <p:blipFill>
          <a:blip r:embed="rId5"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Owner\Documents\Directional Technologies\Mactec Country Corner\Photos Country Corner\025.JPG"/>
          <p:cNvPicPr>
            <a:picLocks noChangeAspect="1" noChangeArrowheads="1"/>
          </p:cNvPicPr>
          <p:nvPr/>
        </p:nvPicPr>
        <p:blipFill>
          <a:blip r:embed="rId2" cstate="print"/>
          <a:srcRect/>
          <a:stretch>
            <a:fillRect/>
          </a:stretch>
        </p:blipFill>
        <p:spPr bwMode="auto">
          <a:xfrm>
            <a:off x="196850" y="0"/>
            <a:ext cx="8947150" cy="6708775"/>
          </a:xfrm>
          <a:prstGeom prst="rect">
            <a:avLst/>
          </a:prstGeom>
          <a:noFill/>
          <a:ln w="9525">
            <a:noFill/>
            <a:miter lim="800000"/>
            <a:headEnd/>
            <a:tailEnd/>
          </a:ln>
        </p:spPr>
      </p:pic>
      <p:sp>
        <p:nvSpPr>
          <p:cNvPr id="9" name="Snip Single Corner Rectangle 8"/>
          <p:cNvSpPr/>
          <p:nvPr/>
        </p:nvSpPr>
        <p:spPr>
          <a:xfrm>
            <a:off x="762000" y="381000"/>
            <a:ext cx="4343400" cy="990600"/>
          </a:xfrm>
          <a:prstGeom prst="snip1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Single Corner Rectangle 7"/>
          <p:cNvSpPr/>
          <p:nvPr/>
        </p:nvSpPr>
        <p:spPr>
          <a:xfrm>
            <a:off x="914400" y="1828800"/>
            <a:ext cx="3048000" cy="1905000"/>
          </a:xfrm>
          <a:prstGeom prst="snip1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685800" y="685800"/>
            <a:ext cx="8229600" cy="1143000"/>
          </a:xfrm>
          <a:prstGeom prst="rect">
            <a:avLst/>
          </a:prstGeom>
        </p:spPr>
        <p:txBody>
          <a:bodyPr/>
          <a:lstStyle/>
          <a:p>
            <a:pPr fontAlgn="auto">
              <a:spcAft>
                <a:spcPts val="0"/>
              </a:spcAft>
              <a:defRPr/>
            </a:pPr>
            <a:r>
              <a:rPr lang="en-US" sz="4000" spc="250" dirty="0">
                <a:solidFill>
                  <a:srgbClr val="FFFF00"/>
                </a:solidFill>
                <a:effectLst>
                  <a:outerShdw blurRad="50800" dist="101600" dir="3000000" algn="l" rotWithShape="0">
                    <a:prstClr val="black">
                      <a:alpha val="40000"/>
                    </a:prstClr>
                  </a:outerShdw>
                </a:effectLst>
                <a:latin typeface="+mj-lt"/>
                <a:ea typeface="+mj-ea"/>
                <a:cs typeface="+mj-cs"/>
              </a:rPr>
              <a:t>Air Sparge Screen</a:t>
            </a:r>
          </a:p>
        </p:txBody>
      </p:sp>
      <p:sp>
        <p:nvSpPr>
          <p:cNvPr id="4" name="Content Placeholder 2"/>
          <p:cNvSpPr txBox="1">
            <a:spLocks/>
          </p:cNvSpPr>
          <p:nvPr/>
        </p:nvSpPr>
        <p:spPr>
          <a:xfrm>
            <a:off x="914400" y="1981200"/>
            <a:ext cx="7772400" cy="4114800"/>
          </a:xfrm>
          <a:prstGeom prst="rect">
            <a:avLst/>
          </a:prstGeom>
        </p:spPr>
        <p:txBody>
          <a:bodyPr/>
          <a:lstStyle/>
          <a:p>
            <a:pPr marL="228600" indent="-228600" fontAlgn="auto">
              <a:spcBef>
                <a:spcPts val="1200"/>
              </a:spcBef>
              <a:spcAft>
                <a:spcPts val="0"/>
              </a:spcAft>
              <a:buFont typeface="Wingdings" pitchFamily="2" charset="2"/>
              <a:buChar char=""/>
              <a:defRPr/>
            </a:pPr>
            <a:r>
              <a:rPr lang="en-US" sz="2000">
                <a:solidFill>
                  <a:srgbClr val="FFFF00"/>
                </a:solidFill>
                <a:effectLst>
                  <a:outerShdw blurRad="50800" dist="50800" dir="3000000" algn="ctr" rotWithShape="0">
                    <a:prstClr val="black">
                      <a:alpha val="40000"/>
                    </a:prstClr>
                  </a:outerShdw>
                </a:effectLst>
                <a:latin typeface="+mn-lt"/>
                <a:cs typeface="+mn-cs"/>
              </a:rPr>
              <a:t>Longitudinally slotted</a:t>
            </a:r>
          </a:p>
          <a:p>
            <a:pPr marL="228600" indent="-228600" fontAlgn="auto">
              <a:spcBef>
                <a:spcPts val="1200"/>
              </a:spcBef>
              <a:spcAft>
                <a:spcPts val="0"/>
              </a:spcAft>
              <a:buFont typeface="Wingdings" pitchFamily="2" charset="2"/>
              <a:buChar char=""/>
              <a:defRPr/>
            </a:pPr>
            <a:r>
              <a:rPr lang="en-US" sz="2000">
                <a:solidFill>
                  <a:srgbClr val="FFFF00"/>
                </a:solidFill>
                <a:effectLst>
                  <a:outerShdw blurRad="50800" dist="50800" dir="3000000" algn="ctr" rotWithShape="0">
                    <a:prstClr val="black">
                      <a:alpha val="40000"/>
                    </a:prstClr>
                  </a:outerShdw>
                </a:effectLst>
                <a:latin typeface="+mn-lt"/>
                <a:cs typeface="+mn-cs"/>
              </a:rPr>
              <a:t>0.27% average open area </a:t>
            </a:r>
          </a:p>
          <a:p>
            <a:pPr marL="228600" indent="-228600" fontAlgn="auto">
              <a:spcBef>
                <a:spcPts val="1200"/>
              </a:spcBef>
              <a:spcAft>
                <a:spcPts val="0"/>
              </a:spcAft>
              <a:buFont typeface="Wingdings" pitchFamily="2" charset="2"/>
              <a:buChar char=""/>
              <a:defRPr/>
            </a:pPr>
            <a:r>
              <a:rPr lang="en-US" sz="2000">
                <a:solidFill>
                  <a:srgbClr val="FFFF00"/>
                </a:solidFill>
                <a:effectLst>
                  <a:outerShdw blurRad="50800" dist="50800" dir="3000000" algn="ctr" rotWithShape="0">
                    <a:prstClr val="black">
                      <a:alpha val="40000"/>
                    </a:prstClr>
                  </a:outerShdw>
                </a:effectLst>
                <a:latin typeface="+mn-lt"/>
                <a:cs typeface="+mn-cs"/>
              </a:rPr>
              <a:t>1.0” average slot length</a:t>
            </a:r>
          </a:p>
          <a:p>
            <a:pPr marL="228600" indent="-228600" fontAlgn="auto">
              <a:spcBef>
                <a:spcPts val="1200"/>
              </a:spcBef>
              <a:spcAft>
                <a:spcPts val="0"/>
              </a:spcAft>
              <a:buFont typeface="Wingdings" pitchFamily="2" charset="2"/>
              <a:buChar char=""/>
              <a:defRPr/>
            </a:pPr>
            <a:r>
              <a:rPr lang="en-US" sz="2000">
                <a:solidFill>
                  <a:srgbClr val="FFFF00"/>
                </a:solidFill>
                <a:effectLst>
                  <a:outerShdw blurRad="50800" dist="50800" dir="3000000" algn="ctr" rotWithShape="0">
                    <a:prstClr val="black">
                      <a:alpha val="40000"/>
                    </a:prstClr>
                  </a:outerShdw>
                </a:effectLst>
                <a:latin typeface="+mn-lt"/>
                <a:cs typeface="+mn-cs"/>
              </a:rPr>
              <a:t>0.1” slot width</a:t>
            </a:r>
          </a:p>
        </p:txBody>
      </p:sp>
      <p:pic>
        <p:nvPicPr>
          <p:cNvPr id="17413" name="Picture 3" descr="C:\Users\Owner\Documents\Directional Technologies\Mactec Country Corner\Photos Country Corner\026.JPG"/>
          <p:cNvPicPr>
            <a:picLocks noChangeAspect="1" noChangeArrowheads="1"/>
          </p:cNvPicPr>
          <p:nvPr/>
        </p:nvPicPr>
        <p:blipFill>
          <a:blip r:embed="rId3" cstate="print"/>
          <a:srcRect/>
          <a:stretch>
            <a:fillRect/>
          </a:stretch>
        </p:blipFill>
        <p:spPr bwMode="auto">
          <a:xfrm>
            <a:off x="5105400" y="3657600"/>
            <a:ext cx="3482975" cy="2611438"/>
          </a:xfrm>
          <a:prstGeom prst="rect">
            <a:avLst/>
          </a:prstGeom>
          <a:noFill/>
          <a:ln w="9525">
            <a:noFill/>
            <a:miter lim="800000"/>
            <a:headEnd/>
            <a:tailEnd/>
          </a:ln>
        </p:spPr>
      </p:pic>
      <p:sp>
        <p:nvSpPr>
          <p:cNvPr id="6" name="Rectangle 5"/>
          <p:cNvSpPr/>
          <p:nvPr/>
        </p:nvSpPr>
        <p:spPr>
          <a:xfrm>
            <a:off x="5105400" y="3657600"/>
            <a:ext cx="3505200" cy="25908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pic>
        <p:nvPicPr>
          <p:cNvPr id="7" name="Picture 6" descr="Directional Technologies Inc Logo 2012.jpg"/>
          <p:cNvPicPr>
            <a:picLocks noChangeAspect="1"/>
          </p:cNvPicPr>
          <p:nvPr/>
        </p:nvPicPr>
        <p:blipFill>
          <a:blip r:embed="rId4"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Owner\Documents\Directional Technologies\Mactec Country Corner\Photos Country Corner\116.JPG"/>
          <p:cNvPicPr>
            <a:picLocks noChangeAspect="1" noChangeArrowheads="1"/>
          </p:cNvPicPr>
          <p:nvPr/>
        </p:nvPicPr>
        <p:blipFill>
          <a:blip r:embed="rId2" cstate="print"/>
          <a:srcRect/>
          <a:stretch>
            <a:fillRect/>
          </a:stretch>
        </p:blipFill>
        <p:spPr bwMode="auto">
          <a:xfrm>
            <a:off x="196850" y="149225"/>
            <a:ext cx="8947150" cy="6708775"/>
          </a:xfrm>
          <a:prstGeom prst="rect">
            <a:avLst/>
          </a:prstGeom>
          <a:noFill/>
          <a:ln w="9525">
            <a:noFill/>
            <a:miter lim="800000"/>
            <a:headEnd/>
            <a:tailEnd/>
          </a:ln>
        </p:spPr>
      </p:pic>
      <p:sp>
        <p:nvSpPr>
          <p:cNvPr id="6" name="Snip Single Corner Rectangle 5"/>
          <p:cNvSpPr/>
          <p:nvPr/>
        </p:nvSpPr>
        <p:spPr>
          <a:xfrm>
            <a:off x="914400" y="1828800"/>
            <a:ext cx="2971800" cy="1905000"/>
          </a:xfrm>
          <a:prstGeom prst="snip1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Single Corner Rectangle 6"/>
          <p:cNvSpPr/>
          <p:nvPr/>
        </p:nvSpPr>
        <p:spPr>
          <a:xfrm>
            <a:off x="762000" y="457200"/>
            <a:ext cx="7010400" cy="990600"/>
          </a:xfrm>
          <a:prstGeom prst="snip1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685800" y="685800"/>
            <a:ext cx="8229600" cy="1143000"/>
          </a:xfrm>
          <a:prstGeom prst="rect">
            <a:avLst/>
          </a:prstGeom>
        </p:spPr>
        <p:txBody>
          <a:bodyPr/>
          <a:lstStyle/>
          <a:p>
            <a:pPr fontAlgn="auto">
              <a:spcAft>
                <a:spcPts val="0"/>
              </a:spcAft>
              <a:defRPr/>
            </a:pPr>
            <a:r>
              <a:rPr lang="en-US" sz="4000" spc="250">
                <a:solidFill>
                  <a:srgbClr val="FFFF00"/>
                </a:solidFill>
                <a:effectLst>
                  <a:outerShdw blurRad="50800" dist="101600" dir="3000000" algn="l" rotWithShape="0">
                    <a:prstClr val="black">
                      <a:alpha val="40000"/>
                    </a:prstClr>
                  </a:outerShdw>
                </a:effectLst>
                <a:latin typeface="+mj-lt"/>
                <a:ea typeface="+mj-ea"/>
                <a:cs typeface="+mj-cs"/>
              </a:rPr>
              <a:t>Soil Vapor Extraction Screen</a:t>
            </a:r>
          </a:p>
        </p:txBody>
      </p:sp>
      <p:sp>
        <p:nvSpPr>
          <p:cNvPr id="4" name="Content Placeholder 2"/>
          <p:cNvSpPr txBox="1">
            <a:spLocks/>
          </p:cNvSpPr>
          <p:nvPr/>
        </p:nvSpPr>
        <p:spPr>
          <a:xfrm>
            <a:off x="914400" y="1981200"/>
            <a:ext cx="7772400" cy="4114800"/>
          </a:xfrm>
          <a:prstGeom prst="rect">
            <a:avLst/>
          </a:prstGeom>
        </p:spPr>
        <p:txBody>
          <a:bodyPr/>
          <a:lstStyle/>
          <a:p>
            <a:pPr marL="228600" indent="-228600">
              <a:spcBef>
                <a:spcPts val="1200"/>
              </a:spcBef>
              <a:buFont typeface="Wingdings" pitchFamily="2" charset="2"/>
              <a:buChar char=""/>
            </a:pPr>
            <a:r>
              <a:rPr lang="en-US" sz="2000" dirty="0">
                <a:solidFill>
                  <a:srgbClr val="FFFF00"/>
                </a:solidFill>
                <a:effectLst>
                  <a:outerShdw blurRad="38100" dist="38100" dir="2700000" algn="tl">
                    <a:srgbClr val="FFFFFF"/>
                  </a:outerShdw>
                </a:effectLst>
                <a:latin typeface="Constantia" pitchFamily="18" charset="0"/>
              </a:rPr>
              <a:t>Longitudinally slotted</a:t>
            </a:r>
          </a:p>
          <a:p>
            <a:pPr marL="228600" indent="-228600">
              <a:spcBef>
                <a:spcPts val="1200"/>
              </a:spcBef>
              <a:buFont typeface="Wingdings" pitchFamily="2" charset="2"/>
              <a:buChar char=""/>
            </a:pPr>
            <a:r>
              <a:rPr lang="en-US" sz="2000" dirty="0">
                <a:solidFill>
                  <a:srgbClr val="FFFF00"/>
                </a:solidFill>
                <a:effectLst>
                  <a:outerShdw blurRad="38100" dist="38100" dir="2700000" algn="tl">
                    <a:srgbClr val="FFFFFF"/>
                  </a:outerShdw>
                </a:effectLst>
                <a:latin typeface="Constantia" pitchFamily="18" charset="0"/>
              </a:rPr>
              <a:t>1.01% average open area</a:t>
            </a:r>
          </a:p>
          <a:p>
            <a:pPr marL="228600" indent="-228600">
              <a:spcBef>
                <a:spcPts val="1200"/>
              </a:spcBef>
              <a:buFont typeface="Wingdings" pitchFamily="2" charset="2"/>
              <a:buChar char=""/>
            </a:pPr>
            <a:r>
              <a:rPr lang="en-US" sz="2000" dirty="0">
                <a:solidFill>
                  <a:srgbClr val="FFFF00"/>
                </a:solidFill>
                <a:effectLst>
                  <a:outerShdw blurRad="38100" dist="38100" dir="2700000" algn="tl">
                    <a:srgbClr val="FFFFFF"/>
                  </a:outerShdw>
                </a:effectLst>
                <a:latin typeface="Constantia" pitchFamily="18" charset="0"/>
              </a:rPr>
              <a:t>3.7” average slot length</a:t>
            </a:r>
          </a:p>
          <a:p>
            <a:pPr marL="228600" indent="-228600">
              <a:spcBef>
                <a:spcPts val="1200"/>
              </a:spcBef>
              <a:buFont typeface="Wingdings" pitchFamily="2" charset="2"/>
              <a:buChar char=""/>
            </a:pPr>
            <a:r>
              <a:rPr lang="en-US" sz="2000" dirty="0">
                <a:solidFill>
                  <a:srgbClr val="FFFF00"/>
                </a:solidFill>
                <a:effectLst>
                  <a:outerShdw blurRad="38100" dist="38100" dir="2700000" algn="tl">
                    <a:srgbClr val="FFFFFF"/>
                  </a:outerShdw>
                </a:effectLst>
                <a:latin typeface="Constantia" pitchFamily="18" charset="0"/>
              </a:rPr>
              <a:t>0.1” slot width</a:t>
            </a:r>
          </a:p>
          <a:p>
            <a:pPr marL="228600" indent="-228600">
              <a:spcBef>
                <a:spcPts val="1200"/>
              </a:spcBef>
              <a:buFont typeface="Wingdings" pitchFamily="2" charset="2"/>
              <a:buChar char=""/>
            </a:pPr>
            <a:endParaRPr lang="en-US" sz="2000" dirty="0">
              <a:solidFill>
                <a:srgbClr val="FFFF00"/>
              </a:solidFill>
              <a:effectLst>
                <a:outerShdw blurRad="38100" dist="38100" dir="2700000" algn="tl">
                  <a:srgbClr val="FFFFFF"/>
                </a:outerShdw>
              </a:effectLst>
              <a:latin typeface="Constantia" pitchFamily="18" charset="0"/>
            </a:endParaRPr>
          </a:p>
        </p:txBody>
      </p:sp>
      <p:pic>
        <p:nvPicPr>
          <p:cNvPr id="5" name="Picture 4"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balanced" dir="t"/>
            </a:scene3d>
            <a:sp3d>
              <a:extrusionClr>
                <a:schemeClr val="tx1">
                  <a:lumMod val="75000"/>
                </a:schemeClr>
              </a:extrusionClr>
            </a:sp3d>
          </a:bodyPr>
          <a:lstStyle/>
          <a:p>
            <a:pPr fontAlgn="auto">
              <a:spcAft>
                <a:spcPts val="0"/>
              </a:spcAft>
              <a:defRPr/>
            </a:pPr>
            <a:r>
              <a:rPr lang="en-US" smtClean="0"/>
              <a:t>System Performance</a:t>
            </a:r>
            <a:endParaRPr lang="en-US"/>
          </a:p>
        </p:txBody>
      </p:sp>
      <p:sp>
        <p:nvSpPr>
          <p:cNvPr id="3" name="Content Placeholder 2"/>
          <p:cNvSpPr>
            <a:spLocks noGrp="1"/>
          </p:cNvSpPr>
          <p:nvPr>
            <p:ph idx="1"/>
          </p:nvPr>
        </p:nvSpPr>
        <p:spPr/>
        <p:txBody>
          <a:bodyPr rtlCol="0"/>
          <a:lstStyle/>
          <a:p>
            <a:pPr fontAlgn="auto">
              <a:spcAft>
                <a:spcPts val="0"/>
              </a:spcAft>
              <a:buFont typeface="Wingdings" pitchFamily="2" charset="2"/>
              <a:buChar char="§"/>
              <a:defRPr/>
            </a:pPr>
            <a:r>
              <a:rPr lang="en-US" sz="2400" dirty="0" smtClean="0"/>
              <a:t>Four key monitoring wells MW-16, MW-20R2, MW-22, and MW-28 were selected for monitoring of remedial progress at the site. The BTEX and MTBE concentrations are used to evaluate the achievement of milestones. </a:t>
            </a:r>
          </a:p>
          <a:p>
            <a:pPr fontAlgn="auto">
              <a:spcAft>
                <a:spcPts val="0"/>
              </a:spcAft>
              <a:buFont typeface="Wingdings" pitchFamily="2" charset="2"/>
              <a:buChar char="§"/>
              <a:defRPr/>
            </a:pPr>
            <a:r>
              <a:rPr lang="en-US" sz="2400" dirty="0" smtClean="0"/>
              <a:t>The total worst case emissions rate from the SVE and MPE system was 2.67 pounds/day, which is below the State of Florida regulatory limit of 13.7 lbs/day</a:t>
            </a:r>
            <a:endParaRPr lang="en-US" sz="2400" dirty="0"/>
          </a:p>
        </p:txBody>
      </p:sp>
      <p:pic>
        <p:nvPicPr>
          <p:cNvPr id="4" name="Picture 3" descr="Directional Technologies Inc Logo 2012.jpg"/>
          <p:cNvPicPr>
            <a:picLocks noChangeAspect="1"/>
          </p:cNvPicPr>
          <p:nvPr/>
        </p:nvPicPr>
        <p:blipFill>
          <a:blip r:embed="rId2"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AS/SVE and MPE System</a:t>
            </a:r>
          </a:p>
        </p:txBody>
      </p:sp>
      <p:pic>
        <p:nvPicPr>
          <p:cNvPr id="47107" name="Content Placeholder 3" descr="Country Corner Installed System 001.jpg"/>
          <p:cNvPicPr>
            <a:picLocks noGrp="1" noChangeAspect="1"/>
          </p:cNvPicPr>
          <p:nvPr>
            <p:ph idx="1"/>
          </p:nvPr>
        </p:nvPicPr>
        <p:blipFill>
          <a:blip r:embed="rId2" cstate="print"/>
          <a:stretch>
            <a:fillRect/>
          </a:stretch>
        </p:blipFill>
        <p:spPr>
          <a:xfrm>
            <a:off x="1971040" y="1912461"/>
            <a:ext cx="5201920" cy="3901440"/>
          </a:xfrm>
        </p:spPr>
      </p:pic>
      <p:pic>
        <p:nvPicPr>
          <p:cNvPr id="4" name="Picture 3"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609600"/>
            <a:ext cx="8229600" cy="1143000"/>
          </a:xfrm>
        </p:spPr>
        <p:txBody>
          <a:bodyPr/>
          <a:lstStyle/>
          <a:p>
            <a:r>
              <a:rPr lang="en-US" smtClean="0"/>
              <a:t>Cleanup Progress Evaluation</a:t>
            </a:r>
          </a:p>
        </p:txBody>
      </p:sp>
      <p:graphicFrame>
        <p:nvGraphicFramePr>
          <p:cNvPr id="4" name="Content Placeholder 3"/>
          <p:cNvGraphicFramePr>
            <a:graphicFrameLocks noGrp="1"/>
          </p:cNvGraphicFramePr>
          <p:nvPr>
            <p:ph idx="1"/>
          </p:nvPr>
        </p:nvGraphicFramePr>
        <p:xfrm>
          <a:off x="685800" y="1524000"/>
          <a:ext cx="7772400" cy="2314575"/>
        </p:xfrm>
        <a:graphic>
          <a:graphicData uri="http://schemas.openxmlformats.org/drawingml/2006/table">
            <a:tbl>
              <a:tblPr/>
              <a:tblGrid>
                <a:gridCol w="1554163"/>
                <a:gridCol w="1554162"/>
                <a:gridCol w="1555750"/>
                <a:gridCol w="1554163"/>
                <a:gridCol w="1554162"/>
              </a:tblGrid>
              <a:tr h="457200">
                <a:tc>
                  <a:txBody>
                    <a:bodyPr/>
                    <a:lstStyle/>
                    <a:p>
                      <a:pPr marL="0" marR="0" lvl="0" indent="0" algn="just" defTabSz="914400" rtl="0" eaLnBrk="1" fontAlgn="base" latinLnBrk="0" hangingPunct="1">
                        <a:lnSpc>
                          <a:spcPts val="1200"/>
                        </a:lnSpc>
                        <a:spcBef>
                          <a:spcPct val="0"/>
                        </a:spcBef>
                        <a:spcAft>
                          <a:spcPct val="0"/>
                        </a:spcAft>
                        <a:buClrTx/>
                        <a:buSzTx/>
                        <a:buFontTx/>
                        <a:buNone/>
                        <a:tabLst>
                          <a:tab pos="-457200" algn="l"/>
                        </a:tabLst>
                      </a:pPr>
                      <a:endParaRPr kumimoji="0" lang="en-US" sz="11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just" defTabSz="914400" rtl="0" eaLnBrk="1" fontAlgn="base" latinLnBrk="0" hangingPunct="1">
                        <a:lnSpc>
                          <a:spcPts val="1200"/>
                        </a:lnSpc>
                        <a:spcBef>
                          <a:spcPct val="0"/>
                        </a:spcBef>
                        <a:spcAft>
                          <a:spcPct val="0"/>
                        </a:spcAft>
                        <a:buClrTx/>
                        <a:buSzTx/>
                        <a:buFontTx/>
                        <a:buNone/>
                        <a:tabLst>
                          <a:tab pos="-457200" algn="l"/>
                        </a:tabLst>
                      </a:pP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Monitoring Well ID</a:t>
                      </a:r>
                      <a:endParaRPr kumimoji="0" lang="en-US"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ts val="1200"/>
                        </a:lnSpc>
                        <a:spcBef>
                          <a:spcPct val="0"/>
                        </a:spcBef>
                        <a:spcAft>
                          <a:spcPct val="0"/>
                        </a:spcAft>
                        <a:buClrTx/>
                        <a:buSzTx/>
                        <a:buFontTx/>
                        <a:buNone/>
                        <a:tabLst>
                          <a:tab pos="-457200" algn="l"/>
                        </a:tabLst>
                      </a:pPr>
                      <a:endParaRPr kumimoji="0" lang="en-US" sz="11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Designation</a:t>
                      </a:r>
                      <a:endParaRPr kumimoji="0" lang="en-US"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Baseline BTEX (µg/l) Nov 2008</a:t>
                      </a:r>
                      <a:endParaRPr kumimoji="0" lang="en-US"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Year 2, 1</a:t>
                      </a:r>
                      <a:r>
                        <a:rPr kumimoji="0" lang="en-US" sz="1100" b="1" i="0" u="none" strike="noStrike" cap="none" normalizeH="0" baseline="30000" smtClean="0">
                          <a:ln>
                            <a:noFill/>
                          </a:ln>
                          <a:solidFill>
                            <a:srgbClr val="FFFFFF"/>
                          </a:solidFill>
                          <a:effectLst/>
                          <a:latin typeface="Times New Roman" pitchFamily="18" charset="0"/>
                          <a:cs typeface="Times New Roman" pitchFamily="18" charset="0"/>
                        </a:rPr>
                        <a:t>st</a:t>
                      </a: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   Qtrly BTEX (µg/l) July 2010</a:t>
                      </a:r>
                      <a:endParaRPr kumimoji="0" lang="en-US"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 Reduction from Baseline</a:t>
                      </a:r>
                      <a:endParaRPr kumimoji="0" lang="en-US"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MW-16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Down gradient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2,114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0.99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99.99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MW-20R2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Source area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11,720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107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99.08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MW-22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Source area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11,000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0.32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99.99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MW-28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Source area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583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BDL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99.99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Totals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25,417</a:t>
                      </a: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108.31</a:t>
                      </a: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99.57</a:t>
                      </a: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5" name="Table 4"/>
          <p:cNvGraphicFramePr>
            <a:graphicFrameLocks noGrp="1"/>
          </p:cNvGraphicFramePr>
          <p:nvPr/>
        </p:nvGraphicFramePr>
        <p:xfrm>
          <a:off x="685800" y="3962400"/>
          <a:ext cx="7772400" cy="2314575"/>
        </p:xfrm>
        <a:graphic>
          <a:graphicData uri="http://schemas.openxmlformats.org/drawingml/2006/table">
            <a:tbl>
              <a:tblPr/>
              <a:tblGrid>
                <a:gridCol w="1554163"/>
                <a:gridCol w="1554162"/>
                <a:gridCol w="1555750"/>
                <a:gridCol w="1554163"/>
                <a:gridCol w="1554162"/>
              </a:tblGrid>
              <a:tr h="457200">
                <a:tc>
                  <a:txBody>
                    <a:bodyPr/>
                    <a:lstStyle/>
                    <a:p>
                      <a:pPr marL="0" marR="0" lvl="0" indent="0" algn="just" defTabSz="914400" rtl="0" eaLnBrk="1" fontAlgn="base" latinLnBrk="0" hangingPunct="1">
                        <a:lnSpc>
                          <a:spcPts val="1200"/>
                        </a:lnSpc>
                        <a:spcBef>
                          <a:spcPct val="0"/>
                        </a:spcBef>
                        <a:spcAft>
                          <a:spcPct val="0"/>
                        </a:spcAft>
                        <a:buClrTx/>
                        <a:buSzTx/>
                        <a:buFontTx/>
                        <a:buNone/>
                        <a:tabLst>
                          <a:tab pos="-457200" algn="l"/>
                        </a:tabLst>
                      </a:pPr>
                      <a:endParaRPr kumimoji="0" lang="en-US" sz="11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just" defTabSz="914400" rtl="0" eaLnBrk="1" fontAlgn="base" latinLnBrk="0" hangingPunct="1">
                        <a:lnSpc>
                          <a:spcPts val="1200"/>
                        </a:lnSpc>
                        <a:spcBef>
                          <a:spcPct val="0"/>
                        </a:spcBef>
                        <a:spcAft>
                          <a:spcPct val="0"/>
                        </a:spcAft>
                        <a:buClrTx/>
                        <a:buSzTx/>
                        <a:buFontTx/>
                        <a:buNone/>
                        <a:tabLst>
                          <a:tab pos="-457200" algn="l"/>
                        </a:tabLst>
                      </a:pP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Monitoring Well ID</a:t>
                      </a:r>
                      <a:endParaRPr kumimoji="0" lang="en-US"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ts val="1200"/>
                        </a:lnSpc>
                        <a:spcBef>
                          <a:spcPct val="0"/>
                        </a:spcBef>
                        <a:spcAft>
                          <a:spcPct val="0"/>
                        </a:spcAft>
                        <a:buClrTx/>
                        <a:buSzTx/>
                        <a:buFontTx/>
                        <a:buNone/>
                        <a:tabLst>
                          <a:tab pos="-457200" algn="l"/>
                        </a:tabLst>
                      </a:pPr>
                      <a:endParaRPr kumimoji="0" lang="en-US" sz="11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Designation</a:t>
                      </a:r>
                      <a:endParaRPr kumimoji="0" lang="en-US"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endParaRPr kumimoji="0" lang="en-US" sz="11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Baseline MTBE (µg/l) Nov 2008</a:t>
                      </a:r>
                      <a:endParaRPr kumimoji="0" lang="en-US"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Year 2, 1</a:t>
                      </a:r>
                      <a:r>
                        <a:rPr kumimoji="0" lang="en-US" sz="1100" b="1" i="0" u="none" strike="noStrike" cap="none" normalizeH="0" baseline="30000" smtClean="0">
                          <a:ln>
                            <a:noFill/>
                          </a:ln>
                          <a:solidFill>
                            <a:srgbClr val="FFFFFF"/>
                          </a:solidFill>
                          <a:effectLst/>
                          <a:latin typeface="Times New Roman" pitchFamily="18" charset="0"/>
                          <a:cs typeface="Times New Roman" pitchFamily="18" charset="0"/>
                        </a:rPr>
                        <a:t>st</a:t>
                      </a: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   Qtrly MTBE (µg/l) July 2010</a:t>
                      </a:r>
                      <a:endParaRPr kumimoji="0" lang="en-US"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100" b="1" i="0" u="none" strike="noStrike" cap="none" normalizeH="0" baseline="0" smtClean="0">
                          <a:ln>
                            <a:noFill/>
                          </a:ln>
                          <a:solidFill>
                            <a:srgbClr val="FFFFFF"/>
                          </a:solidFill>
                          <a:effectLst/>
                          <a:latin typeface="Times New Roman" pitchFamily="18" charset="0"/>
                          <a:cs typeface="Times New Roman" pitchFamily="18" charset="0"/>
                        </a:rPr>
                        <a:t>% Reduction from Baseline</a:t>
                      </a:r>
                      <a:endParaRPr kumimoji="0" lang="en-US"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MW-16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Down gradient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4.2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92.7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MW-20R2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Source area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590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87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76.27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MW-22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Source area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260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81.53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MW-28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tab pos="-457200" algn="l"/>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Source area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140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98.71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Times New Roman" pitchFamily="18" charset="0"/>
                        </a:rPr>
                        <a:t>Totals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1,027</a:t>
                      </a: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106.2</a:t>
                      </a: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89.65</a:t>
                      </a:r>
                      <a:endParaRPr kumimoji="0" lang="en-US"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pic>
        <p:nvPicPr>
          <p:cNvPr id="6" name="Picture 5" descr="Directional Technologies Inc Logo 2012.jpg"/>
          <p:cNvPicPr>
            <a:picLocks noChangeAspect="1"/>
          </p:cNvPicPr>
          <p:nvPr/>
        </p:nvPicPr>
        <p:blipFill>
          <a:blip r:embed="rId2"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balanced" dir="t"/>
            </a:scene3d>
            <a:sp3d>
              <a:extrusionClr>
                <a:schemeClr val="tx1">
                  <a:lumMod val="75000"/>
                </a:schemeClr>
              </a:extrusionClr>
            </a:sp3d>
          </a:bodyPr>
          <a:lstStyle/>
          <a:p>
            <a:pPr fontAlgn="auto">
              <a:spcAft>
                <a:spcPts val="0"/>
              </a:spcAft>
              <a:defRPr/>
            </a:pPr>
            <a:r>
              <a:rPr lang="en-US" smtClean="0"/>
              <a:t>System Performance</a:t>
            </a:r>
            <a:endParaRPr lang="en-US"/>
          </a:p>
        </p:txBody>
      </p:sp>
      <p:sp>
        <p:nvSpPr>
          <p:cNvPr id="3" name="Content Placeholder 2"/>
          <p:cNvSpPr>
            <a:spLocks noGrp="1"/>
          </p:cNvSpPr>
          <p:nvPr>
            <p:ph idx="1"/>
          </p:nvPr>
        </p:nvSpPr>
        <p:spPr/>
        <p:txBody>
          <a:bodyPr rtlCol="0">
            <a:noAutofit/>
          </a:bodyPr>
          <a:lstStyle/>
          <a:p>
            <a:pPr fontAlgn="auto">
              <a:spcAft>
                <a:spcPts val="0"/>
              </a:spcAft>
              <a:buFont typeface="Wingdings" pitchFamily="2" charset="2"/>
              <a:buChar char="§"/>
              <a:defRPr/>
            </a:pPr>
            <a:r>
              <a:rPr lang="en-US" sz="2400" dirty="0" smtClean="0"/>
              <a:t>Within the five quarters of system operation, the VOC concentrations have declined by approximately 98 percent, MTBE (81 percent), PAHs (98 percent), and TRPH (99 percent) since system startup, based on data from the four primary monitoring wells. </a:t>
            </a:r>
          </a:p>
          <a:p>
            <a:pPr fontAlgn="auto">
              <a:spcAft>
                <a:spcPts val="0"/>
              </a:spcAft>
              <a:buFont typeface="Wingdings" pitchFamily="2" charset="2"/>
              <a:buChar char="§"/>
              <a:defRPr/>
            </a:pPr>
            <a:r>
              <a:rPr lang="en-US" sz="2400" dirty="0" smtClean="0"/>
              <a:t>After 11 years of operation of a series of vertical well systems that failed to thwart down-gradient migration of groundwater contamination, the horizontal well system achieved site objectives within 2 years of operation, reducing all regulated compounds were reduced below regulatory limits (SCTLs and GCTLs)</a:t>
            </a:r>
            <a:endParaRPr lang="en-US" sz="2400" dirty="0"/>
          </a:p>
        </p:txBody>
      </p:sp>
      <p:pic>
        <p:nvPicPr>
          <p:cNvPr id="4" name="Picture 3" descr="Directional Technologies Inc Logo 2012.jpg"/>
          <p:cNvPicPr>
            <a:picLocks noChangeAspect="1"/>
          </p:cNvPicPr>
          <p:nvPr/>
        </p:nvPicPr>
        <p:blipFill>
          <a:blip r:embed="rId2"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srcRect/>
          <a:stretch>
            <a:fillRect/>
          </a:stretch>
        </p:blipFill>
        <p:spPr bwMode="auto">
          <a:xfrm>
            <a:off x="533400" y="685800"/>
            <a:ext cx="8229600" cy="5486400"/>
          </a:xfrm>
          <a:prstGeom prst="rect">
            <a:avLst/>
          </a:prstGeom>
          <a:noFill/>
          <a:ln w="9525">
            <a:noFill/>
            <a:miter lim="800000"/>
            <a:headEnd/>
            <a:tailEnd/>
          </a:ln>
        </p:spPr>
      </p:pic>
      <p:pic>
        <p:nvPicPr>
          <p:cNvPr id="3" name="Picture 2"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cstate="print"/>
          <a:srcRect/>
          <a:stretch>
            <a:fillRect/>
          </a:stretch>
        </p:blipFill>
        <p:spPr bwMode="auto">
          <a:xfrm>
            <a:off x="457200" y="685800"/>
            <a:ext cx="8229600" cy="5486400"/>
          </a:xfrm>
          <a:prstGeom prst="rect">
            <a:avLst/>
          </a:prstGeom>
          <a:noFill/>
          <a:ln w="9525">
            <a:noFill/>
            <a:miter lim="800000"/>
            <a:headEnd/>
            <a:tailEnd/>
          </a:ln>
        </p:spPr>
      </p:pic>
      <p:pic>
        <p:nvPicPr>
          <p:cNvPr id="3" name="Picture 2"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Clean-Up </a:t>
            </a:r>
            <a:r>
              <a:rPr lang="en-US" dirty="0" smtClean="0"/>
              <a:t>Summary</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400" dirty="0" smtClean="0"/>
              <a:t>Target Contaminant concentrations below NAM</a:t>
            </a:r>
          </a:p>
          <a:p>
            <a:pPr>
              <a:buFont typeface="Wingdings" pitchFamily="2" charset="2"/>
              <a:buChar char="§"/>
            </a:pPr>
            <a:r>
              <a:rPr lang="en-US" sz="2400" dirty="0" smtClean="0"/>
              <a:t>PAHs below GCTLs</a:t>
            </a:r>
          </a:p>
          <a:p>
            <a:pPr>
              <a:buFont typeface="Wingdings" pitchFamily="2" charset="2"/>
              <a:buChar char="§"/>
            </a:pPr>
            <a:r>
              <a:rPr lang="en-US" sz="2400" dirty="0" smtClean="0"/>
              <a:t>BTEX Plume Area – 6,500 sq. ft</a:t>
            </a:r>
          </a:p>
          <a:p>
            <a:pPr>
              <a:buFont typeface="Wingdings" pitchFamily="2" charset="2"/>
              <a:buChar char="§"/>
            </a:pPr>
            <a:r>
              <a:rPr lang="en-US" sz="2400" dirty="0" smtClean="0"/>
              <a:t>MTBE Plume Area – 7,000 sq. ft</a:t>
            </a:r>
          </a:p>
          <a:p>
            <a:pPr>
              <a:buFont typeface="Wingdings" pitchFamily="2" charset="2"/>
              <a:buChar char="§"/>
            </a:pPr>
            <a:r>
              <a:rPr lang="en-US" sz="2400" dirty="0" smtClean="0"/>
              <a:t>BTEX – 99 percent reduction</a:t>
            </a:r>
          </a:p>
          <a:p>
            <a:pPr>
              <a:buFont typeface="Wingdings" pitchFamily="2" charset="2"/>
              <a:buChar char="§"/>
            </a:pPr>
            <a:r>
              <a:rPr lang="en-US" sz="2400" dirty="0" smtClean="0"/>
              <a:t>MTBE – 90 percent reduction</a:t>
            </a:r>
          </a:p>
          <a:p>
            <a:pPr>
              <a:buFont typeface="Wingdings" pitchFamily="2" charset="2"/>
              <a:buChar char="§"/>
            </a:pPr>
            <a:endParaRPr lang="en-US" sz="2400" dirty="0"/>
          </a:p>
        </p:txBody>
      </p:sp>
      <p:pic>
        <p:nvPicPr>
          <p:cNvPr id="4" name="Picture 3" descr="Directional Technologies Inc Logo 2012.jpg"/>
          <p:cNvPicPr>
            <a:picLocks noChangeAspect="1"/>
          </p:cNvPicPr>
          <p:nvPr/>
        </p:nvPicPr>
        <p:blipFill>
          <a:blip r:embed="rId2"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Summary</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dirty="0" smtClean="0"/>
              <a:t>Successfully installed horizontal AS and SVE wells (Mike Sequino, Directional Technologies)</a:t>
            </a:r>
          </a:p>
          <a:p>
            <a:pPr>
              <a:buFont typeface="Wingdings" pitchFamily="2" charset="2"/>
              <a:buChar char="§"/>
            </a:pPr>
            <a:r>
              <a:rPr lang="en-US" dirty="0" smtClean="0"/>
              <a:t>Horizontal AS/SVE wells are effective in reducing contaminant concentrations.</a:t>
            </a:r>
          </a:p>
          <a:p>
            <a:pPr>
              <a:buFont typeface="Wingdings" pitchFamily="2" charset="2"/>
              <a:buChar char="§"/>
            </a:pPr>
            <a:r>
              <a:rPr lang="en-US" dirty="0" smtClean="0"/>
              <a:t>Achieved </a:t>
            </a:r>
            <a:r>
              <a:rPr lang="en-US" sz="2400" dirty="0" smtClean="0"/>
              <a:t>even</a:t>
            </a:r>
            <a:r>
              <a:rPr lang="en-US" dirty="0" smtClean="0"/>
              <a:t> air flow through the length of the horizontal well screens.</a:t>
            </a:r>
          </a:p>
          <a:p>
            <a:pPr>
              <a:buFont typeface="Wingdings" pitchFamily="2" charset="2"/>
              <a:buChar char="§"/>
            </a:pPr>
            <a:r>
              <a:rPr lang="en-US" dirty="0" smtClean="0"/>
              <a:t>MACTEC Project Manager, Angela Finney, successfully worked with FDEP, property owners, and merchants.</a:t>
            </a:r>
          </a:p>
          <a:p>
            <a:pPr>
              <a:buFont typeface="Wingdings" pitchFamily="2" charset="2"/>
              <a:buChar char="§"/>
            </a:pPr>
            <a:r>
              <a:rPr lang="en-US" dirty="0" smtClean="0"/>
              <a:t>Completed project on time and budget.</a:t>
            </a:r>
          </a:p>
          <a:p>
            <a:pPr>
              <a:buFont typeface="Wingdings" pitchFamily="2" charset="2"/>
              <a:buChar char="§"/>
            </a:pPr>
            <a:endParaRPr lang="en-US" dirty="0"/>
          </a:p>
        </p:txBody>
      </p:sp>
      <p:pic>
        <p:nvPicPr>
          <p:cNvPr id="4" name="Picture 3" descr="Directional Technologies Inc Logo 2012.jpg"/>
          <p:cNvPicPr>
            <a:picLocks noChangeAspect="1"/>
          </p:cNvPicPr>
          <p:nvPr/>
        </p:nvPicPr>
        <p:blipFill>
          <a:blip r:embed="rId2"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History</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t>Active gas station</a:t>
            </a:r>
          </a:p>
          <a:p>
            <a:pPr>
              <a:buFont typeface="Wingdings" pitchFamily="2" charset="2"/>
              <a:buChar char="§"/>
            </a:pPr>
            <a:r>
              <a:rPr lang="en-US" sz="2400" dirty="0" smtClean="0"/>
              <a:t>Located at intersection of Hwy 319 and   Hwy-27 in Tallahassee, Florida</a:t>
            </a:r>
          </a:p>
          <a:p>
            <a:pPr>
              <a:buFont typeface="Wingdings" pitchFamily="2" charset="2"/>
              <a:buChar char="§"/>
            </a:pPr>
            <a:r>
              <a:rPr lang="en-US" sz="2400" dirty="0" smtClean="0"/>
              <a:t>1986- Approximately 1,000 gallons of premium unleaded gas leaked from an UST</a:t>
            </a:r>
          </a:p>
          <a:p>
            <a:pPr>
              <a:buFont typeface="Wingdings" pitchFamily="2" charset="2"/>
              <a:buChar char="§"/>
            </a:pPr>
            <a:r>
              <a:rPr lang="en-US" sz="2400" dirty="0" smtClean="0"/>
              <a:t>Cleanup being conducted under FDEP Preapproval Program (Robert Brown, FDEP Site Manager)</a:t>
            </a:r>
          </a:p>
          <a:p>
            <a:pPr>
              <a:buFont typeface="Wingdings" pitchFamily="2" charset="2"/>
              <a:buChar char="§"/>
            </a:pPr>
            <a:r>
              <a:rPr lang="en-US" sz="2400" dirty="0" smtClean="0"/>
              <a:t>1995- Installed groundwater recovery and AS/SVE systems (Delta, Inc.)</a:t>
            </a:r>
          </a:p>
          <a:p>
            <a:pPr>
              <a:buFont typeface="Wingdings" pitchFamily="2" charset="2"/>
              <a:buChar char="§"/>
            </a:pPr>
            <a:endParaRPr lang="en-US" dirty="0" smtClean="0"/>
          </a:p>
          <a:p>
            <a:pPr>
              <a:buFont typeface="Wingdings" pitchFamily="2" charset="2"/>
              <a:buChar char="§"/>
            </a:pPr>
            <a:endParaRPr lang="en-US" sz="2400" dirty="0" smtClean="0"/>
          </a:p>
          <a:p>
            <a:pPr>
              <a:buFont typeface="Wingdings" pitchFamily="2" charset="2"/>
              <a:buChar char="§"/>
            </a:pPr>
            <a:endParaRPr lang="en-US" dirty="0" smtClean="0"/>
          </a:p>
          <a:p>
            <a:pPr>
              <a:buFont typeface="Wingdings" pitchFamily="2" charset="2"/>
              <a:buChar char="§"/>
            </a:pPr>
            <a:endParaRPr lang="en-US" dirty="0" smtClean="0"/>
          </a:p>
          <a:p>
            <a:endParaRPr lang="en-US" dirty="0"/>
          </a:p>
        </p:txBody>
      </p:sp>
      <p:pic>
        <p:nvPicPr>
          <p:cNvPr id="4" name="Picture 3" descr="Directional Technologies Inc Logo 2012.jpg"/>
          <p:cNvPicPr>
            <a:picLocks noChangeAspect="1"/>
          </p:cNvPicPr>
          <p:nvPr/>
        </p:nvPicPr>
        <p:blipFill>
          <a:blip r:embed="rId2"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p:txBody>
          <a:bodyPr/>
          <a:lstStyle/>
          <a:p>
            <a:pPr algn="ctr">
              <a:buFontTx/>
              <a:buNone/>
            </a:pPr>
            <a:endParaRPr lang="en-US" sz="4400" smtClean="0"/>
          </a:p>
          <a:p>
            <a:pPr algn="ctr">
              <a:buFontTx/>
              <a:buNone/>
            </a:pPr>
            <a:endParaRPr lang="en-US" sz="4400" smtClean="0"/>
          </a:p>
          <a:p>
            <a:pPr algn="ctr">
              <a:buFontTx/>
              <a:buNone/>
            </a:pPr>
            <a:r>
              <a:rPr lang="en-US" sz="4400" smtClean="0"/>
              <a:t>QUESTIONS</a:t>
            </a:r>
          </a:p>
        </p:txBody>
      </p:sp>
      <p:pic>
        <p:nvPicPr>
          <p:cNvPr id="4" name="Picture 3"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Site Map</a:t>
            </a:r>
            <a:endParaRPr lang="en-US" dirty="0"/>
          </a:p>
        </p:txBody>
      </p:sp>
      <p:pic>
        <p:nvPicPr>
          <p:cNvPr id="8" name="Content Placeholder 4" descr="Picture5.png"/>
          <p:cNvPicPr>
            <a:picLocks noChangeAspect="1"/>
          </p:cNvPicPr>
          <p:nvPr/>
        </p:nvPicPr>
        <p:blipFill>
          <a:blip r:embed="rId2" cstate="print"/>
          <a:srcRect l="4367" t="6104" r="3052" b="3882"/>
          <a:stretch>
            <a:fillRect/>
          </a:stretch>
        </p:blipFill>
        <p:spPr>
          <a:xfrm>
            <a:off x="609600" y="1600200"/>
            <a:ext cx="8077200" cy="4495800"/>
          </a:xfrm>
          <a:prstGeom prst="rect">
            <a:avLst/>
          </a:prstGeom>
          <a:ln>
            <a:solidFill>
              <a:schemeClr val="tx1"/>
            </a:solidFill>
          </a:ln>
        </p:spPr>
      </p:pic>
      <p:pic>
        <p:nvPicPr>
          <p:cNvPr id="9" name="Picture 8"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Assessment</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400" dirty="0" smtClean="0"/>
              <a:t>Site Geology consists of sandy clay to clayey sand and grading to fine silty sand at 40 ft bls.</a:t>
            </a:r>
          </a:p>
          <a:p>
            <a:pPr>
              <a:buFont typeface="Wingdings" pitchFamily="2" charset="2"/>
              <a:buChar char="§"/>
            </a:pPr>
            <a:r>
              <a:rPr lang="en-US" sz="2400" dirty="0" smtClean="0"/>
              <a:t>Depth to water – 41 feet bls</a:t>
            </a:r>
          </a:p>
          <a:p>
            <a:pPr>
              <a:buFont typeface="Wingdings" pitchFamily="2" charset="2"/>
              <a:buChar char="§"/>
            </a:pPr>
            <a:r>
              <a:rPr lang="en-US" sz="2400" dirty="0" smtClean="0"/>
              <a:t>Soil plume – 9,620 square feet (15 to 30 ft bls)</a:t>
            </a:r>
          </a:p>
          <a:p>
            <a:pPr>
              <a:buFont typeface="Wingdings" pitchFamily="2" charset="2"/>
              <a:buChar char="§"/>
            </a:pPr>
            <a:r>
              <a:rPr lang="en-US" sz="2400" dirty="0" smtClean="0"/>
              <a:t>Groundwater plume – 46,722 square feet</a:t>
            </a:r>
          </a:p>
          <a:p>
            <a:pPr>
              <a:buFont typeface="Wingdings" pitchFamily="2" charset="2"/>
              <a:buChar char="§"/>
            </a:pPr>
            <a:r>
              <a:rPr lang="en-US" sz="2400" dirty="0" smtClean="0"/>
              <a:t>COCs – VOCs, PAHs and TRPH</a:t>
            </a:r>
          </a:p>
          <a:p>
            <a:pPr>
              <a:buFont typeface="Wingdings" pitchFamily="2" charset="2"/>
              <a:buChar char="§"/>
            </a:pPr>
            <a:r>
              <a:rPr lang="en-US" sz="2400" dirty="0" smtClean="0"/>
              <a:t>Highest Total BTEX – 11,720 (MW-20R2)</a:t>
            </a:r>
          </a:p>
          <a:p>
            <a:pPr>
              <a:buFont typeface="Wingdings" pitchFamily="2" charset="2"/>
              <a:buChar char="§"/>
            </a:pPr>
            <a:r>
              <a:rPr lang="en-US" sz="2400" dirty="0" smtClean="0"/>
              <a:t>Down gradient contamination migration</a:t>
            </a:r>
          </a:p>
          <a:p>
            <a:pPr>
              <a:buFont typeface="Wingdings" pitchFamily="2" charset="2"/>
              <a:buChar char="§"/>
            </a:pPr>
            <a:endParaRPr lang="en-US" dirty="0" smtClean="0"/>
          </a:p>
          <a:p>
            <a:endParaRPr lang="en-US" dirty="0"/>
          </a:p>
        </p:txBody>
      </p:sp>
      <p:pic>
        <p:nvPicPr>
          <p:cNvPr id="4" name="Picture 3" descr="Directional Technologies Inc Logo 2012.jpg"/>
          <p:cNvPicPr>
            <a:picLocks noChangeAspect="1"/>
          </p:cNvPicPr>
          <p:nvPr/>
        </p:nvPicPr>
        <p:blipFill>
          <a:blip r:embed="rId2"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Baseline Groundwater Plume</a:t>
            </a:r>
            <a:endParaRPr lang="en-US" dirty="0"/>
          </a:p>
        </p:txBody>
      </p:sp>
      <p:pic>
        <p:nvPicPr>
          <p:cNvPr id="3" name="Content Placeholder 4" descr="gw plume.jpg"/>
          <p:cNvPicPr>
            <a:picLocks noChangeAspect="1"/>
          </p:cNvPicPr>
          <p:nvPr/>
        </p:nvPicPr>
        <p:blipFill>
          <a:blip r:embed="rId2" cstate="print"/>
          <a:srcRect/>
          <a:stretch>
            <a:fillRect/>
          </a:stretch>
        </p:blipFill>
        <p:spPr>
          <a:xfrm>
            <a:off x="609600" y="1447800"/>
            <a:ext cx="8001000" cy="4684713"/>
          </a:xfrm>
          <a:prstGeom prst="rect">
            <a:avLst/>
          </a:prstGeom>
          <a:ln>
            <a:solidFill>
              <a:schemeClr val="tx1"/>
            </a:solidFill>
          </a:ln>
        </p:spPr>
      </p:pic>
      <p:pic>
        <p:nvPicPr>
          <p:cNvPr id="4" name="Picture 3"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Down Gradient </a:t>
            </a:r>
            <a:r>
              <a:rPr lang="en-US" dirty="0" smtClean="0"/>
              <a:t>Horizontal AS and SVE Layout</a:t>
            </a:r>
            <a:endParaRPr lang="en-US" dirty="0"/>
          </a:p>
        </p:txBody>
      </p:sp>
      <p:pic>
        <p:nvPicPr>
          <p:cNvPr id="4" name="Content Placeholder 4" descr="horizontal downgradient.jpg"/>
          <p:cNvPicPr>
            <a:picLocks noChangeAspect="1"/>
          </p:cNvPicPr>
          <p:nvPr/>
        </p:nvPicPr>
        <p:blipFill>
          <a:blip r:embed="rId2" cstate="print"/>
          <a:srcRect/>
          <a:stretch>
            <a:fillRect/>
          </a:stretch>
        </p:blipFill>
        <p:spPr>
          <a:xfrm>
            <a:off x="533400" y="1676400"/>
            <a:ext cx="8001000" cy="4437063"/>
          </a:xfrm>
          <a:prstGeom prst="rect">
            <a:avLst/>
          </a:prstGeom>
          <a:ln>
            <a:solidFill>
              <a:schemeClr val="tx1"/>
            </a:solidFill>
          </a:ln>
        </p:spPr>
      </p:pic>
      <p:pic>
        <p:nvPicPr>
          <p:cNvPr id="5" name="Picture 4"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Up Gradient </a:t>
            </a:r>
            <a:r>
              <a:rPr lang="en-US" dirty="0" smtClean="0"/>
              <a:t>Horizontal AS and SVE Well Layout</a:t>
            </a:r>
            <a:endParaRPr lang="en-US" dirty="0"/>
          </a:p>
        </p:txBody>
      </p:sp>
      <p:pic>
        <p:nvPicPr>
          <p:cNvPr id="3" name="Content Placeholder 4" descr="HVE upgradient.jpg"/>
          <p:cNvPicPr>
            <a:picLocks noChangeAspect="1"/>
          </p:cNvPicPr>
          <p:nvPr/>
        </p:nvPicPr>
        <p:blipFill>
          <a:blip r:embed="rId2" cstate="print"/>
          <a:srcRect/>
          <a:stretch>
            <a:fillRect/>
          </a:stretch>
        </p:blipFill>
        <p:spPr>
          <a:xfrm>
            <a:off x="533400" y="1676400"/>
            <a:ext cx="8001000" cy="4584700"/>
          </a:xfrm>
          <a:prstGeom prst="rect">
            <a:avLst/>
          </a:prstGeom>
          <a:ln>
            <a:solidFill>
              <a:schemeClr val="tx1"/>
            </a:solidFill>
          </a:ln>
        </p:spPr>
      </p:pic>
      <p:pic>
        <p:nvPicPr>
          <p:cNvPr id="4" name="Picture 3"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Groundwater Plume</a:t>
            </a:r>
            <a:endParaRPr lang="en-US" dirty="0"/>
          </a:p>
        </p:txBody>
      </p:sp>
      <p:pic>
        <p:nvPicPr>
          <p:cNvPr id="3" name="Content Placeholder 4" descr="gw plume current.jpg"/>
          <p:cNvPicPr>
            <a:picLocks noChangeAspect="1"/>
          </p:cNvPicPr>
          <p:nvPr/>
        </p:nvPicPr>
        <p:blipFill>
          <a:blip r:embed="rId2" cstate="print"/>
          <a:srcRect/>
          <a:stretch>
            <a:fillRect/>
          </a:stretch>
        </p:blipFill>
        <p:spPr>
          <a:xfrm>
            <a:off x="381000" y="1447800"/>
            <a:ext cx="8077200" cy="4827588"/>
          </a:xfrm>
          <a:prstGeom prst="rect">
            <a:avLst/>
          </a:prstGeom>
          <a:ln>
            <a:solidFill>
              <a:schemeClr val="tx1"/>
            </a:solidFill>
          </a:ln>
        </p:spPr>
      </p:pic>
      <p:pic>
        <p:nvPicPr>
          <p:cNvPr id="4" name="Picture 3" descr="Directional Technologies Inc Logo 2012.jpg"/>
          <p:cNvPicPr>
            <a:picLocks noChangeAspect="1"/>
          </p:cNvPicPr>
          <p:nvPr/>
        </p:nvPicPr>
        <p:blipFill>
          <a:blip r:embed="rId3" cstate="print"/>
          <a:stretch>
            <a:fillRect/>
          </a:stretch>
        </p:blipFill>
        <p:spPr>
          <a:xfrm>
            <a:off x="304800" y="6324600"/>
            <a:ext cx="838200" cy="381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TotalTime>
  <Words>885</Words>
  <Application>Microsoft Office PowerPoint</Application>
  <PresentationFormat>On-screen Show (4:3)</PresentationFormat>
  <Paragraphs>143</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Rapid Closure of Lingering Off-Site Plume Remediation Program in Residential Neighborhood using Horizontal Air Sparge and Soil Vapor Extraction Wells</vt:lpstr>
      <vt:lpstr>Site Location</vt:lpstr>
      <vt:lpstr>Site History</vt:lpstr>
      <vt:lpstr>Site Map</vt:lpstr>
      <vt:lpstr>Site Assessment</vt:lpstr>
      <vt:lpstr>Baseline Groundwater Plume</vt:lpstr>
      <vt:lpstr>Down Gradient Horizontal AS and SVE Layout</vt:lpstr>
      <vt:lpstr>Up Gradient Horizontal AS and SVE Well Layout</vt:lpstr>
      <vt:lpstr>Current Groundwater Plume</vt:lpstr>
      <vt:lpstr>Horizontal Well Screen Design</vt:lpstr>
      <vt:lpstr>PowerPoint Presentation</vt:lpstr>
      <vt:lpstr>PowerPoint Presentation</vt:lpstr>
      <vt:lpstr>Horizontal Well Screen Design</vt:lpstr>
      <vt:lpstr>PowerPoint Presentation</vt:lpstr>
      <vt:lpstr>PowerPoint Presentation</vt:lpstr>
      <vt:lpstr>System Installation</vt:lpstr>
      <vt:lpstr>PowerPoint Presentation</vt:lpstr>
      <vt:lpstr>PowerPoint Presentation</vt:lpstr>
      <vt:lpstr>PowerPoint Presentation</vt:lpstr>
      <vt:lpstr>PowerPoint Presentation</vt:lpstr>
      <vt:lpstr>PowerPoint Presentation</vt:lpstr>
      <vt:lpstr>System Performance</vt:lpstr>
      <vt:lpstr>AS/SVE and MPE System</vt:lpstr>
      <vt:lpstr>Cleanup Progress Evaluation</vt:lpstr>
      <vt:lpstr>System Performance</vt:lpstr>
      <vt:lpstr>PowerPoint Presentation</vt:lpstr>
      <vt:lpstr>PowerPoint Presentation</vt:lpstr>
      <vt:lpstr>Clean-Up Summary</vt:lpstr>
      <vt:lpstr>Project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Losonsky</dc:creator>
  <cp:lastModifiedBy>Amanda Reaves</cp:lastModifiedBy>
  <cp:revision>110</cp:revision>
  <dcterms:created xsi:type="dcterms:W3CDTF">2012-05-12T04:41:17Z</dcterms:created>
  <dcterms:modified xsi:type="dcterms:W3CDTF">2017-03-16T15:21:22Z</dcterms:modified>
</cp:coreProperties>
</file>