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9" r:id="rId3"/>
    <p:sldId id="258" r:id="rId4"/>
    <p:sldId id="361" r:id="rId5"/>
    <p:sldId id="362" r:id="rId6"/>
    <p:sldId id="389" r:id="rId7"/>
    <p:sldId id="363" r:id="rId8"/>
    <p:sldId id="364" r:id="rId9"/>
    <p:sldId id="381" r:id="rId10"/>
    <p:sldId id="368" r:id="rId11"/>
    <p:sldId id="379" r:id="rId12"/>
    <p:sldId id="372" r:id="rId13"/>
    <p:sldId id="373" r:id="rId14"/>
    <p:sldId id="374" r:id="rId15"/>
    <p:sldId id="375" r:id="rId16"/>
    <p:sldId id="370" r:id="rId17"/>
    <p:sldId id="366" r:id="rId18"/>
    <p:sldId id="377" r:id="rId19"/>
    <p:sldId id="385" r:id="rId20"/>
    <p:sldId id="386" r:id="rId21"/>
    <p:sldId id="378" r:id="rId22"/>
  </p:sldIdLst>
  <p:sldSz cx="9144000" cy="6858000" type="screen4x3"/>
  <p:notesSz cx="9309100" cy="7023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VSmith" initials="LVS" lastIdx="16" clrIdx="0"/>
  <p:cmAuthor id="2" name="VHosangadi" initials="V" lastIdx="3" clrIdx="1"/>
  <p:cmAuthor id="3" name="Pound, Michael J CIV NAVFAC SW" initials="MP" lastIdx="5" clrIdx="2"/>
  <p:cmAuthor id="4" name="Essi Esmaili" initials="EE" lastIdx="17" clrIdx="3">
    <p:extLst>
      <p:ext uri="{19B8F6BF-5375-455C-9EA6-DF929625EA0E}">
        <p15:presenceInfo xmlns:p15="http://schemas.microsoft.com/office/powerpoint/2012/main" userId="Essi Esmai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7"/>
    <a:srgbClr val="FDAE11"/>
    <a:srgbClr val="CC00FF"/>
    <a:srgbClr val="333399"/>
    <a:srgbClr val="FF6600"/>
    <a:srgbClr val="FFCC00"/>
    <a:srgbClr val="FF3300"/>
    <a:srgbClr val="006600"/>
    <a:srgbClr val="00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93796" autoAdjust="0"/>
  </p:normalViewPr>
  <p:slideViewPr>
    <p:cSldViewPr snapToGrid="0">
      <p:cViewPr varScale="1">
        <p:scale>
          <a:sx n="107" d="100"/>
          <a:sy n="107" d="100"/>
        </p:scale>
        <p:origin x="151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3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Temperature</a:t>
            </a:r>
            <a:r>
              <a:rPr lang="en-US" baseline="0"/>
              <a:t> Increases in Temperature Monitoring Wells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792528679981386"/>
          <c:y val="0.13470430032798747"/>
          <c:w val="0.67207471320018608"/>
          <c:h val="0.50528511261085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Graphs!$C$167</c:f>
              <c:strCache>
                <c:ptCount val="1"/>
                <c:pt idx="0">
                  <c:v>AMBIENT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Graphs!$E$166:$M$166</c:f>
              <c:strCache>
                <c:ptCount val="6"/>
                <c:pt idx="0">
                  <c:v>PW-66</c:v>
                </c:pt>
                <c:pt idx="1">
                  <c:v>PW-68</c:v>
                </c:pt>
                <c:pt idx="2">
                  <c:v>PW-69</c:v>
                </c:pt>
                <c:pt idx="3">
                  <c:v>PW-70</c:v>
                </c:pt>
                <c:pt idx="4">
                  <c:v>PW-71</c:v>
                </c:pt>
                <c:pt idx="5">
                  <c:v>MW-07</c:v>
                </c:pt>
              </c:strCache>
            </c:strRef>
          </c:cat>
          <c:val>
            <c:numRef>
              <c:f>Graphs!$E$167:$M$167</c:f>
              <c:numCache>
                <c:formatCode>General</c:formatCode>
                <c:ptCount val="6"/>
                <c:pt idx="0">
                  <c:v>78.5</c:v>
                </c:pt>
                <c:pt idx="1">
                  <c:v>76</c:v>
                </c:pt>
                <c:pt idx="2">
                  <c:v>79.7</c:v>
                </c:pt>
                <c:pt idx="3">
                  <c:v>76.2</c:v>
                </c:pt>
                <c:pt idx="4">
                  <c:v>76.8</c:v>
                </c:pt>
                <c:pt idx="5">
                  <c:v>82.8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1-4CA7-90DA-BE3D43225B64}"/>
            </c:ext>
          </c:extLst>
        </c:ser>
        <c:ser>
          <c:idx val="1"/>
          <c:order val="1"/>
          <c:tx>
            <c:strRef>
              <c:f>Graphs!$C$168</c:f>
              <c:strCache>
                <c:ptCount val="1"/>
                <c:pt idx="0">
                  <c:v>INJECTING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Graphs!$E$166:$M$166</c:f>
              <c:strCache>
                <c:ptCount val="6"/>
                <c:pt idx="0">
                  <c:v>PW-66</c:v>
                </c:pt>
                <c:pt idx="1">
                  <c:v>PW-68</c:v>
                </c:pt>
                <c:pt idx="2">
                  <c:v>PW-69</c:v>
                </c:pt>
                <c:pt idx="3">
                  <c:v>PW-70</c:v>
                </c:pt>
                <c:pt idx="4">
                  <c:v>PW-71</c:v>
                </c:pt>
                <c:pt idx="5">
                  <c:v>MW-07</c:v>
                </c:pt>
              </c:strCache>
            </c:strRef>
          </c:cat>
          <c:val>
            <c:numRef>
              <c:f>(Graphs!$E$173:$H$173,Graphs!$I$173,Graphs!$J$172:$L$172,Graphs!$M$168)</c:f>
              <c:numCache>
                <c:formatCode>General</c:formatCode>
                <c:ptCount val="6"/>
                <c:pt idx="1">
                  <c:v>96.9</c:v>
                </c:pt>
                <c:pt idx="2">
                  <c:v>79.5</c:v>
                </c:pt>
                <c:pt idx="3">
                  <c:v>76.5</c:v>
                </c:pt>
                <c:pt idx="4">
                  <c:v>81.3</c:v>
                </c:pt>
                <c:pt idx="5">
                  <c:v>83.7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1-4CA7-90DA-BE3D43225B64}"/>
            </c:ext>
          </c:extLst>
        </c:ser>
        <c:ser>
          <c:idx val="4"/>
          <c:order val="2"/>
          <c:tx>
            <c:strRef>
              <c:f>Graphs!$C$174</c:f>
              <c:strCache>
                <c:ptCount val="1"/>
                <c:pt idx="0">
                  <c:v>INJECTING- DAY 2 NON-CONTINUOUS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Graphs!$E$166:$M$166</c:f>
              <c:strCache>
                <c:ptCount val="6"/>
                <c:pt idx="0">
                  <c:v>PW-66</c:v>
                </c:pt>
                <c:pt idx="1">
                  <c:v>PW-68</c:v>
                </c:pt>
                <c:pt idx="2">
                  <c:v>PW-69</c:v>
                </c:pt>
                <c:pt idx="3">
                  <c:v>PW-70</c:v>
                </c:pt>
                <c:pt idx="4">
                  <c:v>PW-71</c:v>
                </c:pt>
                <c:pt idx="5">
                  <c:v>MW-07</c:v>
                </c:pt>
              </c:strCache>
            </c:strRef>
          </c:cat>
          <c:val>
            <c:numRef>
              <c:f>Graphs!$E$174:$M$174</c:f>
              <c:numCache>
                <c:formatCode>General</c:formatCode>
                <c:ptCount val="6"/>
                <c:pt idx="0">
                  <c:v>78.900000000000006</c:v>
                </c:pt>
                <c:pt idx="3">
                  <c:v>74.599999999999994</c:v>
                </c:pt>
                <c:pt idx="4">
                  <c:v>86.2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01-4CA7-90DA-BE3D43225B64}"/>
            </c:ext>
          </c:extLst>
        </c:ser>
        <c:ser>
          <c:idx val="2"/>
          <c:order val="3"/>
          <c:tx>
            <c:strRef>
              <c:f>Graphs!$C$175</c:f>
              <c:strCache>
                <c:ptCount val="1"/>
                <c:pt idx="0">
                  <c:v>OFF- 2 WEEKS POST INJECTION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Graphs!$E$166:$M$166</c:f>
              <c:strCache>
                <c:ptCount val="6"/>
                <c:pt idx="0">
                  <c:v>PW-66</c:v>
                </c:pt>
                <c:pt idx="1">
                  <c:v>PW-68</c:v>
                </c:pt>
                <c:pt idx="2">
                  <c:v>PW-69</c:v>
                </c:pt>
                <c:pt idx="3">
                  <c:v>PW-70</c:v>
                </c:pt>
                <c:pt idx="4">
                  <c:v>PW-71</c:v>
                </c:pt>
                <c:pt idx="5">
                  <c:v>MW-07</c:v>
                </c:pt>
              </c:strCache>
            </c:strRef>
          </c:cat>
          <c:val>
            <c:numRef>
              <c:f>Graphs!$E$175:$M$175</c:f>
              <c:numCache>
                <c:formatCode>General</c:formatCode>
                <c:ptCount val="6"/>
                <c:pt idx="1">
                  <c:v>100.2</c:v>
                </c:pt>
                <c:pt idx="2">
                  <c:v>79.8</c:v>
                </c:pt>
                <c:pt idx="3">
                  <c:v>76.3</c:v>
                </c:pt>
                <c:pt idx="4">
                  <c:v>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01-4CA7-90DA-BE3D43225B64}"/>
            </c:ext>
          </c:extLst>
        </c:ser>
        <c:ser>
          <c:idx val="3"/>
          <c:order val="4"/>
          <c:tx>
            <c:strRef>
              <c:f>Graphs!$C$176</c:f>
              <c:strCache>
                <c:ptCount val="1"/>
                <c:pt idx="0">
                  <c:v>AFTER 3 DAY INJECTION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Graphs!$E$166:$M$166</c:f>
              <c:strCache>
                <c:ptCount val="6"/>
                <c:pt idx="0">
                  <c:v>PW-66</c:v>
                </c:pt>
                <c:pt idx="1">
                  <c:v>PW-68</c:v>
                </c:pt>
                <c:pt idx="2">
                  <c:v>PW-69</c:v>
                </c:pt>
                <c:pt idx="3">
                  <c:v>PW-70</c:v>
                </c:pt>
                <c:pt idx="4">
                  <c:v>PW-71</c:v>
                </c:pt>
                <c:pt idx="5">
                  <c:v>MW-07</c:v>
                </c:pt>
              </c:strCache>
            </c:strRef>
          </c:cat>
          <c:val>
            <c:numRef>
              <c:f>Graphs!$E$176:$M$176</c:f>
              <c:numCache>
                <c:formatCode>General</c:formatCode>
                <c:ptCount val="6"/>
                <c:pt idx="0">
                  <c:v>80.599999999999994</c:v>
                </c:pt>
                <c:pt idx="1">
                  <c:v>120</c:v>
                </c:pt>
                <c:pt idx="2">
                  <c:v>82</c:v>
                </c:pt>
                <c:pt idx="3">
                  <c:v>77.099999999999994</c:v>
                </c:pt>
                <c:pt idx="4">
                  <c:v>78.2</c:v>
                </c:pt>
                <c:pt idx="5">
                  <c:v>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01-4CA7-90DA-BE3D43225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302368"/>
        <c:axId val="356301584"/>
      </c:barChart>
      <c:catAx>
        <c:axId val="356302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Monitoring</a:t>
                </a:r>
                <a:r>
                  <a:rPr lang="en-US" baseline="0"/>
                  <a:t> Well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51095388076490433"/>
              <c:y val="0.931025362989606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01584"/>
        <c:crosses val="autoZero"/>
        <c:auto val="1"/>
        <c:lblAlgn val="ctr"/>
        <c:lblOffset val="100"/>
        <c:noMultiLvlLbl val="0"/>
      </c:catAx>
      <c:valAx>
        <c:axId val="35630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Temperaturee</a:t>
                </a:r>
              </a:p>
              <a:p>
                <a:pPr>
                  <a:defRPr/>
                </a:pPr>
                <a:r>
                  <a:rPr lang="en-US"/>
                  <a:t>(</a:t>
                </a:r>
                <a:r>
                  <a:rPr lang="en-US">
                    <a:latin typeface="Calibri" panose="020F0502020204030204" pitchFamily="34" charset="0"/>
                    <a:cs typeface="Calibri" panose="020F0502020204030204" pitchFamily="34" charset="0"/>
                  </a:rPr>
                  <a:t>˚F)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02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33943" cy="35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7" rIns="93935" bIns="46967" numCol="1" anchor="t" anchorCtr="0" compatLnSpc="1">
            <a:prstTxWarp prst="textNoShape">
              <a:avLst/>
            </a:prstTxWarp>
          </a:bodyPr>
          <a:lstStyle>
            <a:lvl1pPr algn="l" defTabSz="940254">
              <a:defRPr sz="1200"/>
            </a:lvl1pPr>
          </a:lstStyle>
          <a:p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5160" y="1"/>
            <a:ext cx="4033943" cy="35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7" rIns="93935" bIns="46967" numCol="1" anchor="t" anchorCtr="0" compatLnSpc="1">
            <a:prstTxWarp prst="textNoShape">
              <a:avLst/>
            </a:prstTxWarp>
          </a:bodyPr>
          <a:lstStyle>
            <a:lvl1pPr algn="r" defTabSz="940254">
              <a:defRPr sz="1200"/>
            </a:lvl1pPr>
          </a:lstStyle>
          <a:p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71706"/>
            <a:ext cx="4033943" cy="35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7" rIns="93935" bIns="46967" numCol="1" anchor="b" anchorCtr="0" compatLnSpc="1">
            <a:prstTxWarp prst="textNoShape">
              <a:avLst/>
            </a:prstTxWarp>
          </a:bodyPr>
          <a:lstStyle>
            <a:lvl1pPr algn="l" defTabSz="940254">
              <a:defRPr sz="1200"/>
            </a:lvl1pPr>
          </a:lstStyle>
          <a:p>
            <a:r>
              <a:rPr lang="en-US"/>
              <a:t>Battelle 2018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5160" y="6671706"/>
            <a:ext cx="4033943" cy="35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7" rIns="93935" bIns="46967" numCol="1" anchor="b" anchorCtr="0" compatLnSpc="1">
            <a:prstTxWarp prst="textNoShape">
              <a:avLst/>
            </a:prstTxWarp>
          </a:bodyPr>
          <a:lstStyle>
            <a:lvl1pPr algn="r" defTabSz="940254">
              <a:defRPr sz="1200"/>
            </a:lvl1pPr>
          </a:lstStyle>
          <a:p>
            <a:fld id="{13AED2B7-E27F-47D9-BA54-AF2094301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594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33943" cy="35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7" rIns="93935" bIns="46967" numCol="1" anchor="t" anchorCtr="0" compatLnSpc="1">
            <a:prstTxWarp prst="textNoShape">
              <a:avLst/>
            </a:prstTxWarp>
          </a:bodyPr>
          <a:lstStyle>
            <a:lvl1pPr algn="l" defTabSz="940254"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5160" y="1"/>
            <a:ext cx="4033943" cy="35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7" rIns="93935" bIns="46967" numCol="1" anchor="t" anchorCtr="0" compatLnSpc="1">
            <a:prstTxWarp prst="textNoShape">
              <a:avLst/>
            </a:prstTxWarp>
          </a:bodyPr>
          <a:lstStyle>
            <a:lvl1pPr algn="r" defTabSz="940254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11550" cy="263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3372" y="3335253"/>
            <a:ext cx="6822364" cy="316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7" rIns="93935" bIns="46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1706"/>
            <a:ext cx="4033943" cy="35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7" rIns="93935" bIns="46967" numCol="1" anchor="b" anchorCtr="0" compatLnSpc="1">
            <a:prstTxWarp prst="textNoShape">
              <a:avLst/>
            </a:prstTxWarp>
          </a:bodyPr>
          <a:lstStyle>
            <a:lvl1pPr algn="l" defTabSz="940254">
              <a:defRPr sz="1200"/>
            </a:lvl1pPr>
          </a:lstStyle>
          <a:p>
            <a:r>
              <a:rPr lang="en-US"/>
              <a:t>Battelle 2018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5160" y="6671706"/>
            <a:ext cx="4033943" cy="35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7" rIns="93935" bIns="46967" numCol="1" anchor="b" anchorCtr="0" compatLnSpc="1">
            <a:prstTxWarp prst="textNoShape">
              <a:avLst/>
            </a:prstTxWarp>
          </a:bodyPr>
          <a:lstStyle>
            <a:lvl1pPr algn="r" defTabSz="940254">
              <a:defRPr sz="1200"/>
            </a:lvl1pPr>
          </a:lstStyle>
          <a:p>
            <a:fld id="{CC6BAA88-EC47-4A65-ADBF-3532B9094E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630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BAA88-EC47-4A65-ADBF-3532B9094EA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Battelle 2018</a:t>
            </a:r>
          </a:p>
        </p:txBody>
      </p:sp>
    </p:spTree>
    <p:extLst>
      <p:ext uri="{BB962C8B-B14F-4D97-AF65-F5344CB8AC3E}">
        <p14:creationId xmlns:p14="http://schemas.microsoft.com/office/powerpoint/2010/main" val="2352603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80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26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37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7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81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10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34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95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98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6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BAA88-EC47-4A65-ADBF-3532B9094EA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Battelle 2018</a:t>
            </a:r>
          </a:p>
        </p:txBody>
      </p:sp>
    </p:spTree>
    <p:extLst>
      <p:ext uri="{BB962C8B-B14F-4D97-AF65-F5344CB8AC3E}">
        <p14:creationId xmlns:p14="http://schemas.microsoft.com/office/powerpoint/2010/main" val="408546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52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2C3AE-88CD-4CD8-B170-DD18D898D21D}" type="slidenum">
              <a:rPr lang="en-US"/>
              <a:pPr/>
              <a:t>6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99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16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82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35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FFD4D-F5D7-404F-98A8-C9B23D770BC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0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9" name="Picture 43" descr="\\Cfusion1\MacCentral\NAVFAC\PowerPoint\TIFFs\PPTdesign2ccover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57500" y="2386013"/>
            <a:ext cx="4546600" cy="1000125"/>
          </a:xfrm>
        </p:spPr>
        <p:txBody>
          <a:bodyPr anchor="t"/>
          <a:lstStyle>
            <a:lvl1pPr>
              <a:defRPr>
                <a:latin typeface="Arial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57500" y="4249738"/>
            <a:ext cx="4535488" cy="61118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09ED5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2857500" y="6253163"/>
            <a:ext cx="1905000" cy="457200"/>
          </a:xfrm>
        </p:spPr>
        <p:txBody>
          <a:bodyPr/>
          <a:lstStyle>
            <a:lvl1pPr algn="l">
              <a:defRPr sz="1400" b="1">
                <a:solidFill>
                  <a:srgbClr val="273D8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H="1">
            <a:off x="5110163" y="1998663"/>
            <a:ext cx="3813175" cy="0"/>
          </a:xfrm>
          <a:prstGeom prst="line">
            <a:avLst/>
          </a:prstGeom>
          <a:noFill/>
          <a:ln w="12700">
            <a:solidFill>
              <a:srgbClr val="0C2577"/>
            </a:solidFill>
            <a:round/>
            <a:headEnd/>
            <a:tailEnd/>
          </a:ln>
          <a:effectLst/>
        </p:spPr>
        <p:txBody>
          <a:bodyPr lIns="99276" tIns="49638" rIns="99276" bIns="49638">
            <a:spAutoFit/>
          </a:bodyPr>
          <a:lstStyle/>
          <a:p>
            <a:endParaRPr lang="en-US"/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8253778" y="1971675"/>
            <a:ext cx="771160" cy="20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>
            <a:spAutoFit/>
          </a:bodyPr>
          <a:lstStyle/>
          <a:p>
            <a:pPr algn="r"/>
            <a:r>
              <a:rPr lang="en-US" sz="700" dirty="0">
                <a:solidFill>
                  <a:srgbClr val="537DB9"/>
                </a:solidFill>
              </a:rPr>
              <a:t>SOUTHWEST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177800"/>
            <a:ext cx="2022475" cy="5984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6113" y="177800"/>
            <a:ext cx="5916612" cy="5984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362200" cy="792162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504950"/>
            <a:ext cx="8239125" cy="4591050"/>
          </a:xfrm>
          <a:prstGeom prst="rect">
            <a:avLst/>
          </a:prstGeom>
        </p:spPr>
        <p:txBody>
          <a:bodyPr/>
          <a:lstStyle>
            <a:lvl1pPr>
              <a:buClr>
                <a:srgbClr val="091431"/>
              </a:buClr>
              <a:buSzPct val="125000"/>
              <a:buFont typeface="Myriad Pro" pitchFamily="34" charset="0"/>
              <a:buChar char="•"/>
              <a:defRPr lang="en-US" sz="2800" b="0" kern="1200" dirty="0" smtClean="0">
                <a:solidFill>
                  <a:srgbClr val="193255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Font typeface="Arial" pitchFamily="34" charset="0"/>
              <a:buChar char="•"/>
              <a:defRPr sz="2200" b="0">
                <a:solidFill>
                  <a:srgbClr val="007698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>
                <a:solidFill>
                  <a:srgbClr val="091431"/>
                </a:solidFill>
                <a:latin typeface="Myriad Pro Cond" pitchFamily="34" charset="0"/>
              </a:defRPr>
            </a:lvl3pPr>
            <a:lvl4pPr>
              <a:defRPr>
                <a:solidFill>
                  <a:srgbClr val="091431"/>
                </a:solidFill>
                <a:latin typeface="Myriad Pro Cond" pitchFamily="34" charset="0"/>
              </a:defRPr>
            </a:lvl4pPr>
            <a:lvl5pPr>
              <a:defRPr>
                <a:solidFill>
                  <a:srgbClr val="091431"/>
                </a:solidFill>
                <a:latin typeface="Myriad Pro Cond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596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3" y="1350963"/>
            <a:ext cx="3968750" cy="481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350963"/>
            <a:ext cx="3970337" cy="481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40" descr="\\Cfusion1\MacCentral\NAVFAC\PowerPoint\TIFFs\PPTdesign2a.t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6025" y="177800"/>
            <a:ext cx="7000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6113" y="1350963"/>
            <a:ext cx="8091487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750" y="6572250"/>
            <a:ext cx="1905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rgbClr val="009ED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61913" y="6584950"/>
            <a:ext cx="981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algn="l"/>
            <a:fld id="{B9D33114-04EA-4275-B003-BFC7F1654E7C}" type="slidenum">
              <a:rPr lang="en-US" sz="1200" i="1">
                <a:solidFill>
                  <a:srgbClr val="009ED5"/>
                </a:solidFill>
              </a:rPr>
              <a:pPr algn="l"/>
              <a:t>‹#›</a:t>
            </a:fld>
            <a:endParaRPr lang="en-US" sz="1200" i="1">
              <a:solidFill>
                <a:srgbClr val="009ED5"/>
              </a:solidFill>
            </a:endParaRPr>
          </a:p>
        </p:txBody>
      </p:sp>
      <p:sp>
        <p:nvSpPr>
          <p:cNvPr id="1065" name="Text Box 41"/>
          <p:cNvSpPr txBox="1">
            <a:spLocks noChangeArrowheads="1"/>
          </p:cNvSpPr>
          <p:nvPr/>
        </p:nvSpPr>
        <p:spPr bwMode="auto">
          <a:xfrm>
            <a:off x="2112963" y="6586538"/>
            <a:ext cx="49180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r>
              <a:rPr lang="en-US" sz="1200" i="1" dirty="0">
                <a:solidFill>
                  <a:srgbClr val="009ED5"/>
                </a:solidFill>
              </a:rPr>
              <a:t>Battelle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273D84"/>
          </a:solidFill>
          <a:latin typeface="Arial Narrow" pitchFamily="34" charset="0"/>
        </a:defRPr>
      </a:lvl9pPr>
    </p:titleStyle>
    <p:bodyStyle>
      <a:lvl1pPr marL="114300" indent="-1143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rgbClr val="003367"/>
          </a:solidFill>
          <a:latin typeface="+mn-lt"/>
          <a:ea typeface="+mn-ea"/>
          <a:cs typeface="+mn-cs"/>
        </a:defRPr>
      </a:lvl1pPr>
      <a:lvl2pPr marL="571500" indent="-1143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003367"/>
          </a:solidFill>
          <a:latin typeface="+mn-lt"/>
        </a:defRPr>
      </a:lvl2pPr>
      <a:lvl3pPr marL="1028700" indent="-1143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3367"/>
          </a:solidFill>
          <a:latin typeface="+mn-lt"/>
        </a:defRPr>
      </a:lvl3pPr>
      <a:lvl4pPr marL="1485900" indent="-1143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3367"/>
          </a:solidFill>
          <a:latin typeface="+mn-lt"/>
        </a:defRPr>
      </a:lvl4pPr>
      <a:lvl5pPr marL="19431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5pPr>
      <a:lvl6pPr marL="24003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6pPr>
      <a:lvl7pPr marL="28575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7pPr>
      <a:lvl8pPr marL="33147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8pPr>
      <a:lvl9pPr marL="3771900" indent="-1143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6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f"/><Relationship Id="rId3" Type="http://schemas.openxmlformats.org/officeDocument/2006/relationships/image" Target="../media/image12.jpg"/><Relationship Id="rId7" Type="http://schemas.openxmlformats.org/officeDocument/2006/relationships/image" Target="../media/image24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Relationship Id="rId9" Type="http://schemas.openxmlformats.org/officeDocument/2006/relationships/image" Target="../media/image2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jpg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541" y="2386013"/>
            <a:ext cx="8166604" cy="2463893"/>
          </a:xfrm>
        </p:spPr>
        <p:txBody>
          <a:bodyPr/>
          <a:lstStyle/>
          <a:p>
            <a:r>
              <a:rPr lang="en-US" sz="3200" dirty="0">
                <a:solidFill>
                  <a:srgbClr val="003367"/>
                </a:solidFill>
              </a:rPr>
              <a:t>Use of Steam to Enhance VOC-TPH NAPL Mixture Dissolution at a Major Source Area through Volatilization, Recovery, and Biodegradation </a:t>
            </a:r>
            <a:br>
              <a:rPr lang="en-US" sz="3200" dirty="0">
                <a:solidFill>
                  <a:srgbClr val="003367"/>
                </a:solidFill>
              </a:rPr>
            </a:br>
            <a:r>
              <a:rPr lang="en-US" sz="3000" dirty="0">
                <a:solidFill>
                  <a:srgbClr val="003367"/>
                </a:solidFill>
              </a:rPr>
              <a:t>Naval Air Station North Island, </a:t>
            </a:r>
            <a:br>
              <a:rPr lang="en-US" sz="3000" dirty="0">
                <a:solidFill>
                  <a:srgbClr val="003367"/>
                </a:solidFill>
              </a:rPr>
            </a:br>
            <a:r>
              <a:rPr lang="en-US" sz="3000" dirty="0">
                <a:solidFill>
                  <a:srgbClr val="003367"/>
                </a:solidFill>
              </a:rPr>
              <a:t>San Diego, CA</a:t>
            </a:r>
            <a:br>
              <a:rPr lang="en-US" sz="3000" dirty="0">
                <a:solidFill>
                  <a:srgbClr val="003367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857499" y="5547973"/>
            <a:ext cx="4535488" cy="95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800" b="1">
                <a:solidFill>
                  <a:srgbClr val="009ED5"/>
                </a:solidFill>
                <a:latin typeface="Arial Narrow" pitchFamily="34" charset="0"/>
                <a:ea typeface="+mn-ea"/>
                <a:cs typeface="+mn-cs"/>
              </a:defRPr>
            </a:lvl1pPr>
            <a:lvl2pPr marL="571500" indent="-11430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3367"/>
                </a:solidFill>
                <a:latin typeface="+mn-lt"/>
              </a:defRPr>
            </a:lvl2pPr>
            <a:lvl3pPr marL="1028700" indent="-1143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7"/>
                </a:solidFill>
                <a:latin typeface="+mn-lt"/>
              </a:defRPr>
            </a:lvl3pPr>
            <a:lvl4pPr marL="1485900" indent="-1143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3367"/>
                </a:solidFill>
                <a:latin typeface="+mn-lt"/>
              </a:defRPr>
            </a:lvl4pPr>
            <a:lvl5pPr marL="1943100" indent="-1143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67"/>
                </a:solidFill>
                <a:latin typeface="+mn-lt"/>
              </a:defRPr>
            </a:lvl5pPr>
            <a:lvl6pPr marL="2400300" indent="-1143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67"/>
                </a:solidFill>
                <a:latin typeface="+mn-lt"/>
              </a:defRPr>
            </a:lvl6pPr>
            <a:lvl7pPr marL="2857500" indent="-1143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67"/>
                </a:solidFill>
                <a:latin typeface="+mn-lt"/>
              </a:defRPr>
            </a:lvl7pPr>
            <a:lvl8pPr marL="3314700" indent="-1143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67"/>
                </a:solidFill>
                <a:latin typeface="+mn-lt"/>
              </a:defRPr>
            </a:lvl8pPr>
            <a:lvl9pPr marL="3771900" indent="-1143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67"/>
                </a:solidFill>
                <a:latin typeface="+mn-lt"/>
              </a:defRPr>
            </a:lvl9pPr>
          </a:lstStyle>
          <a:p>
            <a:r>
              <a:rPr lang="en-US" kern="0" dirty="0"/>
              <a:t>Vitthal Hosangadi, Pamela Chang, Michael Pound, Michael Price</a:t>
            </a:r>
          </a:p>
        </p:txBody>
      </p:sp>
    </p:spTree>
    <p:extLst>
      <p:ext uri="{BB962C8B-B14F-4D97-AF65-F5344CB8AC3E}">
        <p14:creationId xmlns:p14="http://schemas.microsoft.com/office/powerpoint/2010/main" val="289448500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41" y="428924"/>
            <a:ext cx="5489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67"/>
                </a:solidFill>
                <a:latin typeface="+mj-lt"/>
              </a:rPr>
              <a:t>2.3 Site Condition - Remedial Activities 2016</a:t>
            </a:r>
            <a:endParaRPr lang="en-US" sz="2400" i="1" dirty="0">
              <a:solidFill>
                <a:srgbClr val="003367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1219200"/>
            <a:ext cx="368573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A soil vapor extraction (SVE) system has been in operation since May 2016, consisting of:</a:t>
            </a:r>
          </a:p>
          <a:p>
            <a:pPr marL="742950" lvl="1" indent="-28575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Two horizontal SVE wells under the northern portion of the building at 10 feet bgs</a:t>
            </a:r>
          </a:p>
          <a:p>
            <a:pPr marL="742950" lvl="1" indent="-28575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 vapor extraction and treatment system that uses compression and refrigeration to condense the TPH/</a:t>
            </a:r>
            <a:r>
              <a:rPr lang="en-US" sz="1600" dirty="0" err="1">
                <a:solidFill>
                  <a:srgbClr val="002060"/>
                </a:solidFill>
              </a:rPr>
              <a:t>cVOCs</a:t>
            </a:r>
            <a:r>
              <a:rPr lang="en-US" sz="1600" dirty="0">
                <a:solidFill>
                  <a:srgbClr val="002060"/>
                </a:solidFill>
              </a:rPr>
              <a:t> in extracted vapor to liquid product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The SVE system was installed as a VI mitigation measure, coupled with sealing 15,000 feet of cracks and joints in the floor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6A3DE3-0E35-40EC-A934-3D34EC293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885" y="1600200"/>
            <a:ext cx="4895725" cy="41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659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588" y="407960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67"/>
                </a:solidFill>
                <a:latin typeface="+mj-lt"/>
              </a:rPr>
              <a:t>3.0 Objective</a:t>
            </a:r>
            <a:endParaRPr lang="en-US" sz="2400" i="1" dirty="0">
              <a:solidFill>
                <a:srgbClr val="003367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084" y="1403252"/>
            <a:ext cx="81774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</a:rPr>
              <a:t>Present an overview of a complex remedial approach at Building 379, Naval Air Station North Island (NASNI) in San Diego, CA, including: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SVE using horizontal wells under Building 379 to extract soil vapor with elevated levels of total petroleum hydrocarbons (TPH) and chlorinated volatile organic compounds (</a:t>
            </a:r>
            <a:r>
              <a:rPr lang="en-US" sz="2000" dirty="0" err="1">
                <a:solidFill>
                  <a:srgbClr val="002060"/>
                </a:solidFill>
              </a:rPr>
              <a:t>cVOCs</a:t>
            </a:r>
            <a:r>
              <a:rPr lang="en-US" sz="2000" dirty="0">
                <a:solidFill>
                  <a:srgbClr val="002060"/>
                </a:solidFill>
              </a:rPr>
              <a:t>)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Volatilization of light non-aqueous phase liquid (LNAPL) with SVE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Biodegradation of TCE in LNAPL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Enhancement of volatilization and biodegradation by injecting steam under LNAPL</a:t>
            </a:r>
          </a:p>
        </p:txBody>
      </p:sp>
    </p:spTree>
    <p:extLst>
      <p:ext uri="{BB962C8B-B14F-4D97-AF65-F5344CB8AC3E}">
        <p14:creationId xmlns:p14="http://schemas.microsoft.com/office/powerpoint/2010/main" val="25502490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671" y="409246"/>
            <a:ext cx="4677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67"/>
                </a:solidFill>
                <a:latin typeface="+mj-lt"/>
              </a:rPr>
              <a:t>4.1 Effect of SVE on </a:t>
            </a:r>
            <a:r>
              <a:rPr lang="en-US" sz="2400" b="1" dirty="0" err="1">
                <a:solidFill>
                  <a:srgbClr val="003367"/>
                </a:solidFill>
                <a:latin typeface="+mj-lt"/>
              </a:rPr>
              <a:t>cVOCs</a:t>
            </a:r>
            <a:r>
              <a:rPr lang="en-US" sz="2400" b="1" dirty="0">
                <a:solidFill>
                  <a:srgbClr val="003367"/>
                </a:solidFill>
                <a:latin typeface="+mj-lt"/>
              </a:rPr>
              <a:t> in LNAPL</a:t>
            </a:r>
            <a:endParaRPr lang="en-US" sz="2400" i="1" dirty="0">
              <a:solidFill>
                <a:srgbClr val="003367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358" y="1600200"/>
            <a:ext cx="879504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SVE operation has removed 17,000 </a:t>
            </a:r>
            <a:r>
              <a:rPr lang="en-US" sz="1800" dirty="0" err="1">
                <a:solidFill>
                  <a:srgbClr val="002060"/>
                </a:solidFill>
              </a:rPr>
              <a:t>lbs</a:t>
            </a:r>
            <a:r>
              <a:rPr lang="en-US" sz="1800" dirty="0">
                <a:solidFill>
                  <a:srgbClr val="002060"/>
                </a:solidFill>
              </a:rPr>
              <a:t> (2,100 gallons) of TPH/</a:t>
            </a:r>
            <a:r>
              <a:rPr lang="en-US" sz="1800" dirty="0" err="1">
                <a:solidFill>
                  <a:srgbClr val="002060"/>
                </a:solidFill>
              </a:rPr>
              <a:t>cVOCs</a:t>
            </a:r>
            <a:r>
              <a:rPr lang="en-US" sz="1800" dirty="0">
                <a:solidFill>
                  <a:srgbClr val="002060"/>
                </a:solidFill>
              </a:rPr>
              <a:t> from soil gas between May 2016 and April 2018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Significant decrease in </a:t>
            </a:r>
            <a:r>
              <a:rPr lang="en-US" sz="1800" dirty="0" err="1">
                <a:solidFill>
                  <a:srgbClr val="002060"/>
                </a:solidFill>
              </a:rPr>
              <a:t>cVOCs</a:t>
            </a:r>
            <a:r>
              <a:rPr lang="en-US" sz="1800" dirty="0">
                <a:solidFill>
                  <a:srgbClr val="002060"/>
                </a:solidFill>
              </a:rPr>
              <a:t> in LNAPL due to SVE (Note – the SVE wells are ~ 13 feet above the top of LNAPL)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Decreases in LNAPL thickness were also observed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</a:rPr>
              <a:t>cVOCs</a:t>
            </a:r>
            <a:r>
              <a:rPr lang="en-US" sz="1800" dirty="0">
                <a:solidFill>
                  <a:srgbClr val="002060"/>
                </a:solidFill>
              </a:rPr>
              <a:t> in extracted vapor at 50% (same as TPH), vs. 2% within LNAPL (vs. 98% TPH)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</a:rPr>
              <a:t>cVOCs</a:t>
            </a:r>
            <a:r>
              <a:rPr lang="en-US" sz="1800" dirty="0">
                <a:solidFill>
                  <a:srgbClr val="002060"/>
                </a:solidFill>
              </a:rPr>
              <a:t> are decreasing within LNAPL at a much greater rate than TPH (approximately 50 times faster)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7947A-5198-4C96-8CAC-663459442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6008"/>
            <a:ext cx="9000451" cy="191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65F80A-0CC8-46B3-BA51-3B96107A6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5967824"/>
            <a:ext cx="2150550" cy="49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209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009" y="481872"/>
            <a:ext cx="432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67"/>
                </a:solidFill>
                <a:latin typeface="+mj-lt"/>
              </a:rPr>
              <a:t>4.2 Degradation of TCE in LNAPL</a:t>
            </a:r>
            <a:endParaRPr lang="en-US" sz="2400" i="1" dirty="0">
              <a:solidFill>
                <a:srgbClr val="003367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36650"/>
            <a:ext cx="8915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Significant levels of cDCE were detected in soil vapor, both in sub-slab and at depth – this is most likely due to biodegradation of TCE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There is ample electron donor (TPH in the jet fuel and Stoddard Solvent) 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Biodegradation of TCE in LNAPL was confirmed in bench-scale treatability tests (unamended controls showed a decrease in TCE coupled with an increase in </a:t>
            </a:r>
            <a:r>
              <a:rPr lang="en-US" sz="2000" dirty="0" err="1">
                <a:solidFill>
                  <a:srgbClr val="002060"/>
                </a:solidFill>
              </a:rPr>
              <a:t>cDCE</a:t>
            </a:r>
            <a:r>
              <a:rPr lang="en-US" sz="2000" dirty="0">
                <a:solidFill>
                  <a:srgbClr val="002060"/>
                </a:solidFill>
              </a:rPr>
              <a:t>) 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Currently, levels of cDCE&gt;TCE in soil vapor probes that are close to the Base steam line, whereas TCE&gt;cDCE away from steam line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6951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744" y="345139"/>
            <a:ext cx="6611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67"/>
                </a:solidFill>
                <a:latin typeface="+mj-lt"/>
              </a:rPr>
              <a:t>4.3 Effect of Steam on Degradation of TCE in LNAPL</a:t>
            </a:r>
            <a:endParaRPr lang="en-US" sz="2400" i="1" dirty="0">
              <a:solidFill>
                <a:srgbClr val="003367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47CF6-A439-4CC1-8669-4009D333F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4479684" cy="2514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649BD-4730-4CEB-A4F2-9BF12C5F5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445" y="3079051"/>
            <a:ext cx="4842555" cy="27277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AD6029-C304-4559-91B1-C460E9A446A9}"/>
              </a:ext>
            </a:extLst>
          </p:cNvPr>
          <p:cNvSpPr txBox="1"/>
          <p:nvPr/>
        </p:nvSpPr>
        <p:spPr>
          <a:xfrm>
            <a:off x="34245" y="396149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2060"/>
                </a:solidFill>
              </a:rPr>
              <a:t>VMP-11D is ~15 feet from Steam Line: </a:t>
            </a:r>
            <a:r>
              <a:rPr lang="en-US" sz="2000" b="1" u="sng" dirty="0">
                <a:solidFill>
                  <a:srgbClr val="002060"/>
                </a:solidFill>
              </a:rPr>
              <a:t>DCE&gt;TCE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B353A3-17C9-4696-9D2E-D615FF11D176}"/>
              </a:ext>
            </a:extLst>
          </p:cNvPr>
          <p:cNvSpPr txBox="1"/>
          <p:nvPr/>
        </p:nvSpPr>
        <p:spPr>
          <a:xfrm>
            <a:off x="4664316" y="5804975"/>
            <a:ext cx="447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2060"/>
                </a:solidFill>
              </a:rPr>
              <a:t>VMP-5A is ~100 feet from Steam Line: </a:t>
            </a:r>
            <a:r>
              <a:rPr lang="en-US" sz="2000" b="1" u="sng" dirty="0">
                <a:solidFill>
                  <a:srgbClr val="002060"/>
                </a:solidFill>
              </a:rPr>
              <a:t>TCE&gt;DCE</a:t>
            </a:r>
          </a:p>
        </p:txBody>
      </p:sp>
    </p:spTree>
    <p:extLst>
      <p:ext uri="{BB962C8B-B14F-4D97-AF65-F5344CB8AC3E}">
        <p14:creationId xmlns:p14="http://schemas.microsoft.com/office/powerpoint/2010/main" val="64979116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422" y="528924"/>
            <a:ext cx="3286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67"/>
                </a:solidFill>
                <a:latin typeface="+mj-lt"/>
              </a:rPr>
              <a:t>4.4 Steam: Friend or Foe?</a:t>
            </a:r>
            <a:endParaRPr lang="en-US" sz="2400" i="1" dirty="0">
              <a:solidFill>
                <a:srgbClr val="003367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D3799-2D09-47E3-BFD0-F216AF0F9D3F}"/>
              </a:ext>
            </a:extLst>
          </p:cNvPr>
          <p:cNvSpPr txBox="1"/>
          <p:nvPr/>
        </p:nvSpPr>
        <p:spPr>
          <a:xfrm>
            <a:off x="304800" y="5617428"/>
            <a:ext cx="8534400" cy="707886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 i="1" dirty="0">
                <a:solidFill>
                  <a:srgbClr val="002060"/>
                </a:solidFill>
              </a:rPr>
              <a:t>Based on this, instead of mitigating the effects of steam, it was decided to add more steam to the subsurface!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32E50-52A9-4A2B-96B8-0730A14727D8}"/>
              </a:ext>
            </a:extLst>
          </p:cNvPr>
          <p:cNvSpPr/>
          <p:nvPr/>
        </p:nvSpPr>
        <p:spPr>
          <a:xfrm>
            <a:off x="419100" y="1262816"/>
            <a:ext cx="8305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Initially, steam was considered to be a foe: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temperatures of LNAPL – likely exacerbated levels of VOCs in sub-slab soil vapor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was to consider engineering measures to mitigate </a:t>
            </a:r>
          </a:p>
          <a:p>
            <a:pPr algn="l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then, the following were considered: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LNAPL footprint has shrunk in past few years, concurrent with increase in LNAPL temperatures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within LNAPL has increased significantly, coupled with a decrease in TCE – likely due to biodegradation of TCE, which </a:t>
            </a:r>
            <a:r>
              <a:rPr lang="en-US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been caused or enhanced by the elevated temperatures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SVE wells are effectively capturing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cVOCs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/TPH from sub-slab soil gas </a:t>
            </a:r>
            <a:r>
              <a:rPr lang="en-US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decreasing LNAPL mass</a:t>
            </a:r>
          </a:p>
        </p:txBody>
      </p:sp>
    </p:spTree>
    <p:extLst>
      <p:ext uri="{BB962C8B-B14F-4D97-AF65-F5344CB8AC3E}">
        <p14:creationId xmlns:p14="http://schemas.microsoft.com/office/powerpoint/2010/main" val="1445607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359157-055C-4832-851C-6BB9AADCBD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12909" r="21625" b="4409"/>
          <a:stretch/>
        </p:blipFill>
        <p:spPr>
          <a:xfrm>
            <a:off x="80010" y="1497330"/>
            <a:ext cx="7018020" cy="4892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DAFBE6-69EC-4AC9-BF7D-0A032BF29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000"/>
            <a:ext cx="9144000" cy="59167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258AB7-29EF-4463-B76B-8139DC9601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0" y="723387"/>
            <a:ext cx="9144000" cy="59167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5EDD25-6AF1-4113-B85E-EED1DC22A962}"/>
              </a:ext>
            </a:extLst>
          </p:cNvPr>
          <p:cNvSpPr txBox="1"/>
          <p:nvPr/>
        </p:nvSpPr>
        <p:spPr>
          <a:xfrm>
            <a:off x="709670" y="3681740"/>
            <a:ext cx="1137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C00FF"/>
                </a:solidFill>
              </a:rPr>
              <a:t>TPH -LNAPL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728D11-2A33-48BD-9A54-C763179F306A}"/>
              </a:ext>
            </a:extLst>
          </p:cNvPr>
          <p:cNvSpPr txBox="1"/>
          <p:nvPr/>
        </p:nvSpPr>
        <p:spPr>
          <a:xfrm>
            <a:off x="4172196" y="3556464"/>
            <a:ext cx="1430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TCE - LNAPL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DECFFB-2607-4DBE-8406-89D6627905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23" y="780613"/>
            <a:ext cx="9144000" cy="5916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E037D0-4A5F-49B8-B8F0-00A7F0EB57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7D1B26-956E-4813-A99E-BE58D05727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9" y="723387"/>
            <a:ext cx="9144000" cy="59167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07299B-3A04-4F80-B96B-F07FFCBFC7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0" y="871762"/>
            <a:ext cx="9144000" cy="59167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544C9A7-A486-4D07-83A3-7E60E1D4C8D9}"/>
              </a:ext>
            </a:extLst>
          </p:cNvPr>
          <p:cNvSpPr txBox="1"/>
          <p:nvPr/>
        </p:nvSpPr>
        <p:spPr>
          <a:xfrm>
            <a:off x="291175" y="492555"/>
            <a:ext cx="3625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67"/>
                </a:solidFill>
                <a:latin typeface="+mj-lt"/>
              </a:rPr>
              <a:t>4.5 Remedial Activities 2017 </a:t>
            </a:r>
            <a:endParaRPr lang="en-US" sz="2400" i="1" dirty="0">
              <a:solidFill>
                <a:srgbClr val="003367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F97070DE-988C-45F8-9E52-85311526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2117" y="6590030"/>
            <a:ext cx="1317914" cy="198438"/>
          </a:xfrm>
        </p:spPr>
        <p:txBody>
          <a:bodyPr/>
          <a:lstStyle/>
          <a:p>
            <a:r>
              <a:rPr lang="en-US" dirty="0"/>
              <a:t>04/05/2018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456E2D-7494-4763-A1B3-8E449B45D1F6}"/>
              </a:ext>
            </a:extLst>
          </p:cNvPr>
          <p:cNvSpPr txBox="1"/>
          <p:nvPr/>
        </p:nvSpPr>
        <p:spPr>
          <a:xfrm>
            <a:off x="4326593" y="2280676"/>
            <a:ext cx="918074" cy="246221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00B050"/>
                </a:solidFill>
              </a:rPr>
              <a:t>SVE Wells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16D50A-C364-463D-9812-CD5EC76EC942}"/>
              </a:ext>
            </a:extLst>
          </p:cNvPr>
          <p:cNvSpPr txBox="1"/>
          <p:nvPr/>
        </p:nvSpPr>
        <p:spPr>
          <a:xfrm>
            <a:off x="4326593" y="4893808"/>
            <a:ext cx="1508490" cy="246221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rgbClr val="003367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003367"/>
                </a:solidFill>
              </a:rPr>
              <a:t>Steam Injection  Wells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0BC7F0-F2FA-4465-807D-ECFE54D0D535}"/>
              </a:ext>
            </a:extLst>
          </p:cNvPr>
          <p:cNvSpPr txBox="1"/>
          <p:nvPr/>
        </p:nvSpPr>
        <p:spPr>
          <a:xfrm>
            <a:off x="2045970" y="1579788"/>
            <a:ext cx="1127490" cy="40011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CC00FF"/>
                </a:solidFill>
              </a:rPr>
              <a:t>NAPL Recovery  Wells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44CE11-3565-42FA-9F83-09BAB45D9352}"/>
              </a:ext>
            </a:extLst>
          </p:cNvPr>
          <p:cNvSpPr/>
          <p:nvPr/>
        </p:nvSpPr>
        <p:spPr>
          <a:xfrm>
            <a:off x="6925056" y="1305341"/>
            <a:ext cx="183792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</a:rPr>
              <a:t>Two horizontal SVE wells in the southern portion of the building at 10 feet </a:t>
            </a:r>
            <a:r>
              <a:rPr lang="en-US" sz="1200" dirty="0" err="1">
                <a:solidFill>
                  <a:srgbClr val="002060"/>
                </a:solidFill>
              </a:rPr>
              <a:t>bgs</a:t>
            </a:r>
            <a:endParaRPr lang="en-US" sz="1200" dirty="0">
              <a:solidFill>
                <a:srgbClr val="002060"/>
              </a:solidFill>
            </a:endParaRP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</a:rPr>
              <a:t>One horizontal SVE well in the northern portion of the building at 20 feet </a:t>
            </a:r>
            <a:r>
              <a:rPr lang="en-US" sz="1200" dirty="0" err="1">
                <a:solidFill>
                  <a:srgbClr val="002060"/>
                </a:solidFill>
              </a:rPr>
              <a:t>bgs</a:t>
            </a:r>
            <a:endParaRPr lang="en-US" sz="1200" dirty="0">
              <a:solidFill>
                <a:srgbClr val="002060"/>
              </a:solidFill>
            </a:endParaRP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</a:rPr>
              <a:t>Three steam injection wells (screened 5 feet below LNAPL) to enhance LNAPL volatilization and biodegradation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</a:rPr>
              <a:t>Two horizontal LNAPL recovery wells (screened just below the LNAPL) to recover mobilized LNAPL (due to steam injection)</a:t>
            </a:r>
          </a:p>
        </p:txBody>
      </p:sp>
    </p:spTree>
    <p:extLst>
      <p:ext uri="{BB962C8B-B14F-4D97-AF65-F5344CB8AC3E}">
        <p14:creationId xmlns:p14="http://schemas.microsoft.com/office/powerpoint/2010/main" val="1194958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2" grpId="0" animBg="1"/>
      <p:bldP spid="27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6477D4-9EC6-47F1-AF92-81D7BE4F5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0" y="1402080"/>
            <a:ext cx="2568448" cy="1926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6E9C0-93B0-4453-B4F5-BA6083BB3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1693" y="1937053"/>
            <a:ext cx="3072386" cy="23042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E400DC-A537-44BD-86CF-A2CC058226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8" y="4070130"/>
            <a:ext cx="2415209" cy="18114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4A475F-2A82-4A19-B0E8-BA274C1DBE5D}"/>
              </a:ext>
            </a:extLst>
          </p:cNvPr>
          <p:cNvSpPr txBox="1"/>
          <p:nvPr/>
        </p:nvSpPr>
        <p:spPr>
          <a:xfrm>
            <a:off x="242412" y="3429001"/>
            <a:ext cx="2603706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i="1" dirty="0">
                <a:solidFill>
                  <a:schemeClr val="tx1"/>
                </a:solidFill>
              </a:rPr>
              <a:t>Steam Injection Manifold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1303F-A06E-4C7B-8222-CBB35998954F}"/>
              </a:ext>
            </a:extLst>
          </p:cNvPr>
          <p:cNvSpPr txBox="1"/>
          <p:nvPr/>
        </p:nvSpPr>
        <p:spPr>
          <a:xfrm>
            <a:off x="3738077" y="5073277"/>
            <a:ext cx="2415209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i="1" dirty="0">
                <a:solidFill>
                  <a:schemeClr val="tx1"/>
                </a:solidFill>
              </a:rPr>
              <a:t>Horizontal Well – The Beginning.......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9E84ED-B7B7-4EED-B752-E2A4CFC5C9B5}"/>
              </a:ext>
            </a:extLst>
          </p:cNvPr>
          <p:cNvSpPr txBox="1"/>
          <p:nvPr/>
        </p:nvSpPr>
        <p:spPr>
          <a:xfrm>
            <a:off x="6715741" y="4781776"/>
            <a:ext cx="2190315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i="1" dirty="0">
                <a:solidFill>
                  <a:schemeClr val="tx1"/>
                </a:solidFill>
              </a:rPr>
              <a:t>…..The End (A few days later)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95F557-1C35-408A-907F-5AB48901A66D}"/>
              </a:ext>
            </a:extLst>
          </p:cNvPr>
          <p:cNvSpPr txBox="1"/>
          <p:nvPr/>
        </p:nvSpPr>
        <p:spPr>
          <a:xfrm>
            <a:off x="212307" y="6016541"/>
            <a:ext cx="2415209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i="1" dirty="0">
                <a:solidFill>
                  <a:schemeClr val="tx1"/>
                </a:solidFill>
              </a:rPr>
              <a:t>The Project Team – Some of them are here today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A9B5B5-0AC5-40A4-9C2D-E16203FC14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8077" y="1553004"/>
            <a:ext cx="2415209" cy="34228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221038-425B-40BA-BDC4-8D26A8C45C6D}"/>
              </a:ext>
            </a:extLst>
          </p:cNvPr>
          <p:cNvSpPr txBox="1"/>
          <p:nvPr/>
        </p:nvSpPr>
        <p:spPr>
          <a:xfrm>
            <a:off x="473268" y="450574"/>
            <a:ext cx="3625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67"/>
                </a:solidFill>
                <a:latin typeface="+mj-lt"/>
              </a:rPr>
              <a:t>4.6 Remedial Activities 2017 </a:t>
            </a:r>
            <a:endParaRPr lang="en-US" sz="2400" i="1" dirty="0">
              <a:solidFill>
                <a:srgbClr val="003367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6322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3461"/>
            <a:ext cx="2475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67"/>
                </a:solidFill>
                <a:latin typeface="+mj-lt"/>
              </a:rPr>
              <a:t>4.7 Steam Injection</a:t>
            </a:r>
            <a:endParaRPr lang="en-US" sz="2400" i="1" dirty="0">
              <a:solidFill>
                <a:srgbClr val="003367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371600"/>
            <a:ext cx="845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Steam is being injected into the aquifer through the steam injection wells to further heat up the groundwater and the LNAPL above it (injection started 06 February 2018)</a:t>
            </a:r>
          </a:p>
          <a:p>
            <a:pPr marL="285750" indent="-28575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Steam injection testing ongoing</a:t>
            </a:r>
          </a:p>
          <a:p>
            <a:pPr marL="800100" lvl="1" indent="-342900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</a:rPr>
              <a:t>Approximately 3,000 </a:t>
            </a:r>
            <a:r>
              <a:rPr lang="en-US" sz="2000" dirty="0" err="1">
                <a:solidFill>
                  <a:srgbClr val="002060"/>
                </a:solidFill>
              </a:rPr>
              <a:t>lbs</a:t>
            </a:r>
            <a:r>
              <a:rPr lang="en-US" sz="2000" dirty="0">
                <a:solidFill>
                  <a:srgbClr val="002060"/>
                </a:solidFill>
              </a:rPr>
              <a:t>/</a:t>
            </a:r>
            <a:r>
              <a:rPr lang="en-US" sz="2000" dirty="0" err="1">
                <a:solidFill>
                  <a:srgbClr val="002060"/>
                </a:solidFill>
              </a:rPr>
              <a:t>hr</a:t>
            </a:r>
            <a:r>
              <a:rPr lang="en-US" sz="2000" dirty="0">
                <a:solidFill>
                  <a:srgbClr val="002060"/>
                </a:solidFill>
              </a:rPr>
              <a:t> at 15 </a:t>
            </a:r>
            <a:r>
              <a:rPr lang="en-US" sz="2000" dirty="0" err="1">
                <a:solidFill>
                  <a:srgbClr val="002060"/>
                </a:solidFill>
              </a:rPr>
              <a:t>psig</a:t>
            </a:r>
            <a:endParaRPr lang="en-US" sz="2000" dirty="0">
              <a:solidFill>
                <a:srgbClr val="002060"/>
              </a:solidFill>
            </a:endParaRPr>
          </a:p>
          <a:p>
            <a:pPr marL="800100" lvl="1" indent="-342900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</a:rPr>
              <a:t>Started with few hours/day, followed by 3 days continuous</a:t>
            </a:r>
          </a:p>
          <a:p>
            <a:pPr marL="800100" lvl="1" indent="-342900" algn="l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</a:rPr>
              <a:t>Temperature increases of up to 30 </a:t>
            </a:r>
            <a:r>
              <a:rPr lang="en-US" sz="2000" baseline="30000" dirty="0" err="1">
                <a:solidFill>
                  <a:srgbClr val="002060"/>
                </a:solidFill>
              </a:rPr>
              <a:t>o</a:t>
            </a:r>
            <a:r>
              <a:rPr lang="en-US" sz="2000" dirty="0" err="1">
                <a:solidFill>
                  <a:srgbClr val="002060"/>
                </a:solidFill>
              </a:rPr>
              <a:t>F</a:t>
            </a:r>
            <a:r>
              <a:rPr lang="en-US" sz="2000" dirty="0">
                <a:solidFill>
                  <a:srgbClr val="002060"/>
                </a:solidFill>
              </a:rPr>
              <a:t> were observed in product after 50 hours of injection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Evaluation of effect of steam injection on concentrations in extracted vapor is ongoing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Steam injection is expected to decrease the viscosity of the LNAPL and facilitate extraction via the LNAPL recovery wells</a:t>
            </a:r>
          </a:p>
        </p:txBody>
      </p:sp>
    </p:spTree>
    <p:extLst>
      <p:ext uri="{BB962C8B-B14F-4D97-AF65-F5344CB8AC3E}">
        <p14:creationId xmlns:p14="http://schemas.microsoft.com/office/powerpoint/2010/main" val="210112136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264" y="467189"/>
            <a:ext cx="3554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67"/>
                </a:solidFill>
                <a:latin typeface="+mj-lt"/>
              </a:rPr>
              <a:t>4.8 Effect of Steam Injection</a:t>
            </a:r>
            <a:endParaRPr lang="en-US" sz="2400" i="1" dirty="0">
              <a:solidFill>
                <a:srgbClr val="003367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169D7C-4269-4B24-996F-3329B4F5B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869044"/>
              </p:ext>
            </p:extLst>
          </p:nvPr>
        </p:nvGraphicFramePr>
        <p:xfrm>
          <a:off x="403860" y="1476374"/>
          <a:ext cx="8260080" cy="260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475000506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4068293375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218375776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603432058"/>
                    </a:ext>
                  </a:extLst>
                </a:gridCol>
              </a:tblGrid>
              <a:tr h="63304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Before Steam Injection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After Steam Injection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462115"/>
                  </a:ext>
                </a:extLst>
              </a:tr>
              <a:tr h="49059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VOC Reading (PID): SVE-1B Influent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1,500 ppm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4,200 ppm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666929"/>
                  </a:ext>
                </a:extLst>
              </a:tr>
              <a:tr h="49059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VOC Reading (PID): SVE-3 Influent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 ppm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520 ppm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835159"/>
                  </a:ext>
                </a:extLst>
              </a:tr>
              <a:tr h="49059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 of Extracted Vapor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 ºF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 ºF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477207"/>
                  </a:ext>
                </a:extLst>
              </a:tr>
              <a:tr h="49059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Volume of Effluent of C3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gallons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gallons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9830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84C9A8-12AA-4127-8310-D06E5EA08D27}"/>
              </a:ext>
            </a:extLst>
          </p:cNvPr>
          <p:cNvSpPr txBox="1"/>
          <p:nvPr/>
        </p:nvSpPr>
        <p:spPr>
          <a:xfrm>
            <a:off x="522514" y="4455886"/>
            <a:ext cx="7532915" cy="707886"/>
          </a:xfrm>
          <a:prstGeom prst="rect">
            <a:avLst/>
          </a:prstGeom>
          <a:noFill/>
          <a:ln>
            <a:solidFill>
              <a:srgbClr val="003367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 i="1" dirty="0">
                <a:solidFill>
                  <a:srgbClr val="003367"/>
                </a:solidFill>
              </a:rPr>
              <a:t>Steam injection has significantly increased the rate of recovery of contaminants from the subsurface</a:t>
            </a:r>
          </a:p>
        </p:txBody>
      </p:sp>
    </p:spTree>
    <p:extLst>
      <p:ext uri="{BB962C8B-B14F-4D97-AF65-F5344CB8AC3E}">
        <p14:creationId xmlns:p14="http://schemas.microsoft.com/office/powerpoint/2010/main" val="682850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1"/>
          <p:cNvSpPr>
            <a:spLocks noGrp="1"/>
          </p:cNvSpPr>
          <p:nvPr>
            <p:ph type="title"/>
          </p:nvPr>
        </p:nvSpPr>
        <p:spPr>
          <a:xfrm>
            <a:off x="659178" y="227047"/>
            <a:ext cx="3438037" cy="792162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003367"/>
                </a:solidFill>
              </a:rPr>
              <a:t>Project Team</a:t>
            </a:r>
          </a:p>
        </p:txBody>
      </p:sp>
      <p:pic>
        <p:nvPicPr>
          <p:cNvPr id="7170" name="Picture 5" descr="Navfac smal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92" y="1577657"/>
            <a:ext cx="1246474" cy="137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772" y="3916030"/>
            <a:ext cx="1570756" cy="682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6066" y="2014319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Michael Pound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325" y="198354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Michael Pound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8050" y="3795816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>
                <a:solidFill>
                  <a:srgbClr val="0070C0"/>
                </a:solidFill>
              </a:rPr>
              <a:t>Vitthal Hosangadi, PE*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32275" y="5180774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Pamela Chang</a:t>
            </a:r>
          </a:p>
        </p:txBody>
      </p:sp>
      <p:pic>
        <p:nvPicPr>
          <p:cNvPr id="1028" name="Picture 4" descr="Battel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5054420"/>
            <a:ext cx="2267585" cy="65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C860E2-55FD-4334-ABEA-8F6328451A14}"/>
              </a:ext>
            </a:extLst>
          </p:cNvPr>
          <p:cNvSpPr txBox="1"/>
          <p:nvPr/>
        </p:nvSpPr>
        <p:spPr>
          <a:xfrm>
            <a:off x="2212975" y="4207184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</a:rPr>
              <a:t>Michael Price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AF21C-37AA-434E-A9E4-D6DE4603D7B4}"/>
              </a:ext>
            </a:extLst>
          </p:cNvPr>
          <p:cNvSpPr txBox="1"/>
          <p:nvPr/>
        </p:nvSpPr>
        <p:spPr>
          <a:xfrm>
            <a:off x="805459" y="6181344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* Presenting</a:t>
            </a:r>
          </a:p>
        </p:txBody>
      </p:sp>
    </p:spTree>
    <p:extLst>
      <p:ext uri="{BB962C8B-B14F-4D97-AF65-F5344CB8AC3E}">
        <p14:creationId xmlns:p14="http://schemas.microsoft.com/office/powerpoint/2010/main" val="276807038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62" y="178482"/>
            <a:ext cx="7848495" cy="835025"/>
          </a:xfrm>
        </p:spPr>
        <p:txBody>
          <a:bodyPr/>
          <a:lstStyle/>
          <a:p>
            <a:r>
              <a:rPr lang="en-US" sz="2400" dirty="0"/>
              <a:t>4.9 Temperature Increases in LNAPL with Steam Injection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62" y="1292678"/>
            <a:ext cx="4518394" cy="5108122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4524374" y="1292678"/>
          <a:ext cx="4543425" cy="5108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82909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671" y="498634"/>
            <a:ext cx="3340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67"/>
                </a:solidFill>
                <a:latin typeface="+mj-lt"/>
              </a:rPr>
              <a:t>5.0 Key </a:t>
            </a:r>
            <a:r>
              <a:rPr lang="en-US" sz="2400" b="1">
                <a:solidFill>
                  <a:srgbClr val="003367"/>
                </a:solidFill>
                <a:latin typeface="+mj-lt"/>
              </a:rPr>
              <a:t>Findings (To Date</a:t>
            </a:r>
            <a:r>
              <a:rPr lang="en-US" sz="2400" b="1" dirty="0">
                <a:solidFill>
                  <a:srgbClr val="003367"/>
                </a:solidFill>
                <a:latin typeface="+mj-lt"/>
              </a:rPr>
              <a:t>)</a:t>
            </a:r>
            <a:endParaRPr lang="en-US" sz="2400" i="1" dirty="0">
              <a:solidFill>
                <a:srgbClr val="003367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8E5D5-72A9-4645-B4D5-89500F9579FA}"/>
              </a:ext>
            </a:extLst>
          </p:cNvPr>
          <p:cNvSpPr txBox="1"/>
          <p:nvPr/>
        </p:nvSpPr>
        <p:spPr>
          <a:xfrm>
            <a:off x="1767840" y="6071616"/>
            <a:ext cx="5754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B0F0"/>
                </a:solidFill>
              </a:rPr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CADEF-4416-4932-A870-D9636A3EC760}"/>
              </a:ext>
            </a:extLst>
          </p:cNvPr>
          <p:cNvSpPr txBox="1"/>
          <p:nvPr/>
        </p:nvSpPr>
        <p:spPr>
          <a:xfrm>
            <a:off x="0" y="1188720"/>
            <a:ext cx="9144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67"/>
                </a:solidFill>
              </a:rPr>
              <a:t>SVE coupled with sealing of cracks/joints has caused indoor air TCE to be &lt; IASL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67"/>
                </a:solidFill>
              </a:rPr>
              <a:t>Levels of </a:t>
            </a:r>
            <a:r>
              <a:rPr lang="en-US" sz="1800" dirty="0" err="1">
                <a:solidFill>
                  <a:srgbClr val="003367"/>
                </a:solidFill>
              </a:rPr>
              <a:t>cVOCs</a:t>
            </a:r>
            <a:r>
              <a:rPr lang="en-US" sz="1800" dirty="0">
                <a:solidFill>
                  <a:srgbClr val="003367"/>
                </a:solidFill>
              </a:rPr>
              <a:t> in sub-slab soil gas (while SVE is on) are orders of magnitude below baseline; operation of 2 wells in the northern portion was adequate to decrease indoor air </a:t>
            </a:r>
            <a:r>
              <a:rPr lang="en-US" sz="1800" dirty="0" err="1">
                <a:solidFill>
                  <a:srgbClr val="003367"/>
                </a:solidFill>
              </a:rPr>
              <a:t>cVOCs</a:t>
            </a:r>
            <a:r>
              <a:rPr lang="en-US" sz="1800" dirty="0">
                <a:solidFill>
                  <a:srgbClr val="003367"/>
                </a:solidFill>
              </a:rPr>
              <a:t> to acceptable levels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67"/>
                </a:solidFill>
              </a:rPr>
              <a:t>SVE is remediating LNAPL:</a:t>
            </a:r>
          </a:p>
          <a:p>
            <a:pPr marL="742950" lvl="1" indent="-285750" algn="l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3367"/>
                </a:solidFill>
              </a:rPr>
              <a:t>Over 2,100 gallons of TPH/</a:t>
            </a:r>
            <a:r>
              <a:rPr lang="en-US" sz="1800" dirty="0" err="1">
                <a:solidFill>
                  <a:srgbClr val="003367"/>
                </a:solidFill>
              </a:rPr>
              <a:t>cVOCs</a:t>
            </a:r>
            <a:r>
              <a:rPr lang="en-US" sz="1800" dirty="0">
                <a:solidFill>
                  <a:srgbClr val="003367"/>
                </a:solidFill>
              </a:rPr>
              <a:t> have been recovered as of April 2018</a:t>
            </a:r>
          </a:p>
          <a:p>
            <a:pPr marL="742950" lvl="1" indent="-285750" algn="l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3367"/>
                </a:solidFill>
              </a:rPr>
              <a:t>Levels of </a:t>
            </a:r>
            <a:r>
              <a:rPr lang="en-US" sz="1800" dirty="0" err="1">
                <a:solidFill>
                  <a:srgbClr val="003367"/>
                </a:solidFill>
              </a:rPr>
              <a:t>cVOCs</a:t>
            </a:r>
            <a:r>
              <a:rPr lang="en-US" sz="1800" dirty="0">
                <a:solidFill>
                  <a:srgbClr val="003367"/>
                </a:solidFill>
              </a:rPr>
              <a:t> in LNAPL have decreased significantly since SVE was started, even though the SVE wells are screened 13 feet above the top of LNAPL</a:t>
            </a:r>
          </a:p>
          <a:p>
            <a:pPr marL="742950" lvl="1" indent="-285750" algn="l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3367"/>
                </a:solidFill>
              </a:rPr>
              <a:t>Levels of </a:t>
            </a:r>
            <a:r>
              <a:rPr lang="en-US" sz="1800" dirty="0" err="1">
                <a:solidFill>
                  <a:srgbClr val="003367"/>
                </a:solidFill>
              </a:rPr>
              <a:t>cVOCs</a:t>
            </a:r>
            <a:r>
              <a:rPr lang="en-US" sz="1800" dirty="0">
                <a:solidFill>
                  <a:srgbClr val="003367"/>
                </a:solidFill>
              </a:rPr>
              <a:t> in LNAPL are decreasing about 50 times faster than TPH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67"/>
                </a:solidFill>
              </a:rPr>
              <a:t>The Base steam line (6 feet bgs) is heating up the LNAPL (23 feet bgs) to over 100 ºF, TCE in the LNAPL is biodegrading to </a:t>
            </a:r>
            <a:r>
              <a:rPr lang="en-US" sz="1800" dirty="0" err="1">
                <a:solidFill>
                  <a:srgbClr val="003367"/>
                </a:solidFill>
              </a:rPr>
              <a:t>cDCE</a:t>
            </a:r>
            <a:r>
              <a:rPr lang="en-US" sz="1800" dirty="0">
                <a:solidFill>
                  <a:srgbClr val="003367"/>
                </a:solidFill>
              </a:rPr>
              <a:t>, either caused or enhanced by the steam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67"/>
                </a:solidFill>
              </a:rPr>
              <a:t>Steam injection (to date) has resulted in tripling of SVE influent levels, and doubling of liquid volumes in effluent of the C3 system</a:t>
            </a:r>
          </a:p>
        </p:txBody>
      </p:sp>
    </p:spTree>
    <p:extLst>
      <p:ext uri="{BB962C8B-B14F-4D97-AF65-F5344CB8AC3E}">
        <p14:creationId xmlns:p14="http://schemas.microsoft.com/office/powerpoint/2010/main" val="34117354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93" y="209271"/>
            <a:ext cx="7000875" cy="835025"/>
          </a:xfrm>
        </p:spPr>
        <p:txBody>
          <a:bodyPr/>
          <a:lstStyle/>
          <a:p>
            <a:r>
              <a:rPr lang="en-US" sz="2400" dirty="0">
                <a:solidFill>
                  <a:srgbClr val="003367"/>
                </a:solidFill>
              </a:rPr>
              <a:t>Presentation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18" y="1208088"/>
            <a:ext cx="8497887" cy="4811712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Background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Site Conditions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Objectives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Results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Key Findings (To Date)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989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227" y="418919"/>
            <a:ext cx="193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67"/>
                </a:solidFill>
                <a:latin typeface="+mj-lt"/>
              </a:rPr>
              <a:t>1. Background</a:t>
            </a:r>
            <a:endParaRPr lang="en-US" sz="2400" i="1" dirty="0">
              <a:solidFill>
                <a:srgbClr val="003367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371600"/>
            <a:ext cx="8686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Building 379 has a footprint of 172,000 square feet and partially overlies a LNAPL plume 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Groundwater is at 23 feet bgs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LNAPL is present below the building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Elevated levels of </a:t>
            </a:r>
            <a:r>
              <a:rPr lang="en-US" sz="2400" dirty="0" err="1">
                <a:solidFill>
                  <a:srgbClr val="002060"/>
                </a:solidFill>
              </a:rPr>
              <a:t>cVOCs</a:t>
            </a:r>
            <a:r>
              <a:rPr lang="en-US" sz="2400" dirty="0">
                <a:solidFill>
                  <a:srgbClr val="002060"/>
                </a:solidFill>
              </a:rPr>
              <a:t> and TPH are present in sub-slab soil gas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Indoor air was above screening levels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 Time Critical Removal Action was implemented to mitigate indoor air</a:t>
            </a:r>
          </a:p>
        </p:txBody>
      </p:sp>
    </p:spTree>
    <p:extLst>
      <p:ext uri="{BB962C8B-B14F-4D97-AF65-F5344CB8AC3E}">
        <p14:creationId xmlns:p14="http://schemas.microsoft.com/office/powerpoint/2010/main" val="16532467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582" y="497827"/>
            <a:ext cx="331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67"/>
                </a:solidFill>
                <a:latin typeface="+mj-lt"/>
              </a:rPr>
              <a:t>1.1 Site Conceptual Model</a:t>
            </a:r>
            <a:endParaRPr lang="en-US" sz="2400" i="1" dirty="0">
              <a:solidFill>
                <a:srgbClr val="003367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1DB15-1DA5-485A-8947-27C076516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59" y="1222247"/>
            <a:ext cx="8286481" cy="4413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B46D17-FF28-40FA-B3B4-5FA2F324E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28" y="5280740"/>
            <a:ext cx="2931947" cy="1240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AF47A-F78C-4718-BF26-A4976BF4C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624" y="4883568"/>
            <a:ext cx="1939058" cy="14954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E063F1-823A-4540-BC0A-72A78E3F3164}"/>
              </a:ext>
            </a:extLst>
          </p:cNvPr>
          <p:cNvSpPr/>
          <p:nvPr/>
        </p:nvSpPr>
        <p:spPr bwMode="auto">
          <a:xfrm>
            <a:off x="1072896" y="1414272"/>
            <a:ext cx="2267712" cy="1694688"/>
          </a:xfrm>
          <a:prstGeom prst="rect">
            <a:avLst/>
          </a:prstGeom>
          <a:noFill/>
          <a:ln w="28575" cap="flat" cmpd="sng" algn="ctr">
            <a:solidFill>
              <a:srgbClr val="0033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0F1A8-7720-4E3F-A12E-58AFB0E3430D}"/>
              </a:ext>
            </a:extLst>
          </p:cNvPr>
          <p:cNvSpPr txBox="1"/>
          <p:nvPr/>
        </p:nvSpPr>
        <p:spPr>
          <a:xfrm>
            <a:off x="1547211" y="1158402"/>
            <a:ext cx="1422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3367"/>
                </a:solidFill>
              </a:rPr>
              <a:t>Building 379</a:t>
            </a:r>
          </a:p>
        </p:txBody>
      </p:sp>
    </p:spTree>
    <p:extLst>
      <p:ext uri="{BB962C8B-B14F-4D97-AF65-F5344CB8AC3E}">
        <p14:creationId xmlns:p14="http://schemas.microsoft.com/office/powerpoint/2010/main" val="6988219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1DF95F-5ADF-45DF-8B27-C8609E4AA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88" y="2585116"/>
            <a:ext cx="5340096" cy="2918265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7702117" y="6590030"/>
            <a:ext cx="1317914" cy="26797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B0F0"/>
                </a:solidFill>
              </a:rPr>
              <a:t>04/05/2018</a:t>
            </a:r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title"/>
          </p:nvPr>
        </p:nvSpPr>
        <p:spPr>
          <a:xfrm>
            <a:off x="298692" y="464961"/>
            <a:ext cx="4904880" cy="459712"/>
          </a:xfrm>
          <a:noFill/>
          <a:ln/>
        </p:spPr>
        <p:txBody>
          <a:bodyPr/>
          <a:lstStyle/>
          <a:p>
            <a:r>
              <a:rPr lang="en-US" sz="2400" dirty="0">
                <a:solidFill>
                  <a:srgbClr val="003367"/>
                </a:solidFill>
              </a:rPr>
              <a:t>1.2 B379 Conceptual Site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01A9B-E922-4763-BBE9-012AACA0D194}"/>
              </a:ext>
            </a:extLst>
          </p:cNvPr>
          <p:cNvSpPr txBox="1"/>
          <p:nvPr/>
        </p:nvSpPr>
        <p:spPr>
          <a:xfrm>
            <a:off x="3882547" y="1761607"/>
            <a:ext cx="999292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003367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003367"/>
                </a:solidFill>
              </a:rPr>
              <a:t>172,000 SF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53230C-4895-45D6-8B76-78431EEA4F7B}"/>
              </a:ext>
            </a:extLst>
          </p:cNvPr>
          <p:cNvCxnSpPr>
            <a:cxnSpLocks/>
          </p:cNvCxnSpPr>
          <p:nvPr/>
        </p:nvCxnSpPr>
        <p:spPr bwMode="auto">
          <a:xfrm flipH="1">
            <a:off x="3209707" y="2023217"/>
            <a:ext cx="847377" cy="694427"/>
          </a:xfrm>
          <a:prstGeom prst="straightConnector1">
            <a:avLst/>
          </a:prstGeom>
          <a:noFill/>
          <a:ln w="31750" cap="flat" cmpd="sng" algn="ctr">
            <a:solidFill>
              <a:srgbClr val="00336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154158-82D6-41FC-9D50-3BE4D86C3BC4}"/>
              </a:ext>
            </a:extLst>
          </p:cNvPr>
          <p:cNvCxnSpPr>
            <a:cxnSpLocks/>
          </p:cNvCxnSpPr>
          <p:nvPr/>
        </p:nvCxnSpPr>
        <p:spPr bwMode="auto">
          <a:xfrm flipH="1">
            <a:off x="3633395" y="2288125"/>
            <a:ext cx="1906015" cy="2686211"/>
          </a:xfrm>
          <a:prstGeom prst="straightConnector1">
            <a:avLst/>
          </a:prstGeom>
          <a:noFill/>
          <a:ln w="31750" cap="flat" cmpd="sng" algn="ctr">
            <a:solidFill>
              <a:srgbClr val="00336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6A67F6-DEF6-4C2B-8BAD-6E4AFDC46527}"/>
              </a:ext>
            </a:extLst>
          </p:cNvPr>
          <p:cNvSpPr txBox="1"/>
          <p:nvPr/>
        </p:nvSpPr>
        <p:spPr>
          <a:xfrm>
            <a:off x="5213422" y="2033370"/>
            <a:ext cx="1801890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003367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003367"/>
                </a:solidFill>
              </a:rPr>
              <a:t>LNAPL at 23’ </a:t>
            </a:r>
            <a:r>
              <a:rPr lang="en-US" sz="1100" dirty="0" err="1">
                <a:solidFill>
                  <a:srgbClr val="003367"/>
                </a:solidFill>
              </a:rPr>
              <a:t>bgs</a:t>
            </a:r>
            <a:endParaRPr lang="en-US" sz="1100" dirty="0">
              <a:solidFill>
                <a:srgbClr val="003367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DFCF2D-6FA4-40C3-85AD-F7EDE94F502E}"/>
              </a:ext>
            </a:extLst>
          </p:cNvPr>
          <p:cNvSpPr txBox="1"/>
          <p:nvPr/>
        </p:nvSpPr>
        <p:spPr>
          <a:xfrm>
            <a:off x="6647967" y="3484352"/>
            <a:ext cx="2372064" cy="600164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003367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003367"/>
                </a:solidFill>
              </a:rPr>
              <a:t>LNAPL includes:</a:t>
            </a:r>
          </a:p>
          <a:p>
            <a:pPr algn="l"/>
            <a:r>
              <a:rPr lang="en-US" sz="1100" dirty="0">
                <a:solidFill>
                  <a:srgbClr val="003367"/>
                </a:solidFill>
              </a:rPr>
              <a:t>98% TPH : JP-5, Stoddard Solvent</a:t>
            </a:r>
          </a:p>
          <a:p>
            <a:pPr algn="l"/>
            <a:r>
              <a:rPr lang="en-US" sz="1100" dirty="0">
                <a:solidFill>
                  <a:srgbClr val="003367"/>
                </a:solidFill>
              </a:rPr>
              <a:t>2%: </a:t>
            </a:r>
            <a:r>
              <a:rPr lang="en-US" sz="1100" dirty="0" err="1">
                <a:solidFill>
                  <a:srgbClr val="003367"/>
                </a:solidFill>
              </a:rPr>
              <a:t>cVOCs</a:t>
            </a:r>
            <a:r>
              <a:rPr lang="en-US" sz="1100" dirty="0">
                <a:solidFill>
                  <a:srgbClr val="003367"/>
                </a:solidFill>
              </a:rPr>
              <a:t> - TCE, 1,1,1-TCA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F4685C-E367-408F-BA13-CBCDDB5393B7}"/>
              </a:ext>
            </a:extLst>
          </p:cNvPr>
          <p:cNvCxnSpPr>
            <a:cxnSpLocks/>
            <a:stCxn id="15" idx="1"/>
          </p:cNvCxnSpPr>
          <p:nvPr/>
        </p:nvCxnSpPr>
        <p:spPr bwMode="auto">
          <a:xfrm flipH="1">
            <a:off x="3633395" y="3784434"/>
            <a:ext cx="3014572" cy="1189902"/>
          </a:xfrm>
          <a:prstGeom prst="straightConnector1">
            <a:avLst/>
          </a:prstGeom>
          <a:noFill/>
          <a:ln w="31750" cap="flat" cmpd="sng" algn="ctr">
            <a:solidFill>
              <a:srgbClr val="00336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F20F52D-C8EE-4BE4-9226-00822DA10844}"/>
              </a:ext>
            </a:extLst>
          </p:cNvPr>
          <p:cNvSpPr txBox="1"/>
          <p:nvPr/>
        </p:nvSpPr>
        <p:spPr>
          <a:xfrm>
            <a:off x="130813" y="1492649"/>
            <a:ext cx="1356611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003367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003367"/>
                </a:solidFill>
              </a:rPr>
              <a:t>Base Steam Line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E78D85-5934-4A50-A0A4-E9489E009BC5}"/>
              </a:ext>
            </a:extLst>
          </p:cNvPr>
          <p:cNvCxnSpPr>
            <a:cxnSpLocks/>
          </p:cNvCxnSpPr>
          <p:nvPr/>
        </p:nvCxnSpPr>
        <p:spPr bwMode="auto">
          <a:xfrm flipH="1">
            <a:off x="817193" y="1761607"/>
            <a:ext cx="250774" cy="1458671"/>
          </a:xfrm>
          <a:prstGeom prst="straightConnector1">
            <a:avLst/>
          </a:prstGeom>
          <a:noFill/>
          <a:ln w="31750" cap="flat" cmpd="sng" algn="ctr">
            <a:solidFill>
              <a:srgbClr val="00336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0C7DF16-2A4B-4635-942C-F92E8D5D1404}"/>
              </a:ext>
            </a:extLst>
          </p:cNvPr>
          <p:cNvSpPr txBox="1"/>
          <p:nvPr/>
        </p:nvSpPr>
        <p:spPr>
          <a:xfrm>
            <a:off x="2580303" y="1241815"/>
            <a:ext cx="180189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003367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003367"/>
                </a:solidFill>
              </a:rPr>
              <a:t>Elevated VOCs in Sub-Slab Soil Gas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782DA0-4513-4128-8205-DBCE8764A59B}"/>
              </a:ext>
            </a:extLst>
          </p:cNvPr>
          <p:cNvCxnSpPr>
            <a:cxnSpLocks/>
          </p:cNvCxnSpPr>
          <p:nvPr/>
        </p:nvCxnSpPr>
        <p:spPr bwMode="auto">
          <a:xfrm flipH="1">
            <a:off x="1965494" y="1672702"/>
            <a:ext cx="1019526" cy="1811650"/>
          </a:xfrm>
          <a:prstGeom prst="straightConnector1">
            <a:avLst/>
          </a:prstGeom>
          <a:noFill/>
          <a:ln w="31750" cap="flat" cmpd="sng" algn="ctr">
            <a:solidFill>
              <a:srgbClr val="00336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E6AD8A-DB65-4461-9C74-0590C5C8EC54}"/>
              </a:ext>
            </a:extLst>
          </p:cNvPr>
          <p:cNvSpPr txBox="1"/>
          <p:nvPr/>
        </p:nvSpPr>
        <p:spPr>
          <a:xfrm>
            <a:off x="1149079" y="1913466"/>
            <a:ext cx="130132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rgbClr val="7030A0"/>
                </a:solidFill>
              </a:rPr>
              <a:t>Elevated VOCs in Indoor Air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FEAB557-32B9-4BE6-A5D8-35F2473BCCC0}"/>
              </a:ext>
            </a:extLst>
          </p:cNvPr>
          <p:cNvCxnSpPr>
            <a:cxnSpLocks/>
          </p:cNvCxnSpPr>
          <p:nvPr/>
        </p:nvCxnSpPr>
        <p:spPr bwMode="auto">
          <a:xfrm flipH="1">
            <a:off x="1829240" y="2344353"/>
            <a:ext cx="171348" cy="823509"/>
          </a:xfrm>
          <a:prstGeom prst="straightConnector1">
            <a:avLst/>
          </a:pr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E72B549-19EC-4824-AA75-F2AD9C42AAB1}"/>
              </a:ext>
            </a:extLst>
          </p:cNvPr>
          <p:cNvSpPr txBox="1"/>
          <p:nvPr/>
        </p:nvSpPr>
        <p:spPr>
          <a:xfrm>
            <a:off x="5814136" y="4591336"/>
            <a:ext cx="3284597" cy="1384995"/>
          </a:xfrm>
          <a:prstGeom prst="rect">
            <a:avLst/>
          </a:prstGeom>
          <a:noFill/>
          <a:ln w="25400">
            <a:solidFill>
              <a:srgbClr val="003367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 heat from the steam pipe has radiated through the soil (~20 feet vertically)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Laterally, increased temperatures are observed at least 30 feet away from the steam pipe</a:t>
            </a:r>
          </a:p>
        </p:txBody>
      </p:sp>
    </p:spTree>
    <p:extLst>
      <p:ext uri="{BB962C8B-B14F-4D97-AF65-F5344CB8AC3E}">
        <p14:creationId xmlns:p14="http://schemas.microsoft.com/office/powerpoint/2010/main" val="1452707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5" grpId="0" animBg="1"/>
      <p:bldP spid="11" grpId="0" animBg="1"/>
      <p:bldP spid="14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467" y="382177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67"/>
                </a:solidFill>
                <a:latin typeface="+mj-lt"/>
              </a:rPr>
              <a:t>2.0 Site Conditions</a:t>
            </a:r>
            <a:endParaRPr lang="en-US" sz="2400" i="1" dirty="0">
              <a:solidFill>
                <a:srgbClr val="003367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335689"/>
            <a:ext cx="781903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Volatilization of the LNAPL has resulted in soil vapor concentrations &gt;10,000,000 µg/m</a:t>
            </a:r>
            <a:r>
              <a:rPr lang="en-US" sz="2000" baseline="30000" dirty="0">
                <a:solidFill>
                  <a:srgbClr val="002060"/>
                </a:solidFill>
              </a:rPr>
              <a:t>3</a:t>
            </a:r>
            <a:r>
              <a:rPr lang="en-US" sz="2000" dirty="0">
                <a:solidFill>
                  <a:srgbClr val="002060"/>
                </a:solidFill>
              </a:rPr>
              <a:t> (likely exacerbated by the elevated LNAPL temperatures)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cVOCs</a:t>
            </a:r>
            <a:r>
              <a:rPr lang="en-US" sz="2000" dirty="0">
                <a:solidFill>
                  <a:srgbClr val="002060"/>
                </a:solidFill>
              </a:rPr>
              <a:t> represent approximately 50% of the soil vapor concentrations (although &lt; 2% of LNAPL is </a:t>
            </a:r>
            <a:r>
              <a:rPr lang="en-US" sz="2000" dirty="0" err="1">
                <a:solidFill>
                  <a:srgbClr val="002060"/>
                </a:solidFill>
              </a:rPr>
              <a:t>cVOCs</a:t>
            </a:r>
            <a:r>
              <a:rPr lang="en-US" sz="2000" dirty="0">
                <a:solidFill>
                  <a:srgbClr val="002060"/>
                </a:solidFill>
              </a:rPr>
              <a:t>)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cVOCs</a:t>
            </a:r>
            <a:r>
              <a:rPr lang="en-US" sz="2000" dirty="0">
                <a:solidFill>
                  <a:srgbClr val="002060"/>
                </a:solidFill>
              </a:rPr>
              <a:t> are the main risk driver (specifically TCE) and are present in sub-slab soil vapor at several orders of magnitude above project screening levels 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Elevated TCE concentrations in sub-slab soil gas caused TCE concentrations in indoor air to exceed action levels, resulting in relocation being offered to some personnel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032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314" y="495329"/>
            <a:ext cx="562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67"/>
                </a:solidFill>
                <a:latin typeface="+mj-lt"/>
              </a:rPr>
              <a:t>2.1 Site Conditions - LNAPL Extent over Time</a:t>
            </a:r>
            <a:endParaRPr lang="en-US" sz="2400" i="1" dirty="0">
              <a:solidFill>
                <a:srgbClr val="003367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1A0627-DE4A-404A-84B4-48BB1B19A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66" y="1389185"/>
            <a:ext cx="8555734" cy="3165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8E76AA-8294-4AF6-B014-F7D648F48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957113"/>
            <a:ext cx="3581400" cy="145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751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774" y="448932"/>
            <a:ext cx="6555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67"/>
                </a:solidFill>
                <a:latin typeface="+mj-lt"/>
              </a:rPr>
              <a:t>2.2 Site Conditions - LNAPL/GW Temperatures (2018)</a:t>
            </a:r>
            <a:endParaRPr lang="en-US" sz="2400" i="1" dirty="0">
              <a:solidFill>
                <a:srgbClr val="003367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59157-055C-4832-851C-6BB9AADCBD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12909" r="21625" b="4409"/>
          <a:stretch/>
        </p:blipFill>
        <p:spPr>
          <a:xfrm>
            <a:off x="80010" y="1497330"/>
            <a:ext cx="7018020" cy="4892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DAFBE6-69EC-4AC9-BF7D-0A032BF29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000"/>
            <a:ext cx="9144000" cy="59167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258AB7-29EF-4463-B76B-8139DC9601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235"/>
            <a:ext cx="9144000" cy="59167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66A629-EC1E-41B1-B152-D32EFAD409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000"/>
            <a:ext cx="9144000" cy="59167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5EDD25-6AF1-4113-B85E-EED1DC22A962}"/>
              </a:ext>
            </a:extLst>
          </p:cNvPr>
          <p:cNvSpPr txBox="1"/>
          <p:nvPr/>
        </p:nvSpPr>
        <p:spPr>
          <a:xfrm>
            <a:off x="820615" y="3100753"/>
            <a:ext cx="1137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C00FF"/>
                </a:solidFill>
              </a:rPr>
              <a:t>TPH -LNAPL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728D11-2A33-48BD-9A54-C763179F306A}"/>
              </a:ext>
            </a:extLst>
          </p:cNvPr>
          <p:cNvSpPr txBox="1"/>
          <p:nvPr/>
        </p:nvSpPr>
        <p:spPr>
          <a:xfrm>
            <a:off x="3492659" y="2794556"/>
            <a:ext cx="1430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TCE - LNAPL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2D94D3-D8CB-4499-A001-5F3652FF9897}"/>
              </a:ext>
            </a:extLst>
          </p:cNvPr>
          <p:cNvSpPr txBox="1"/>
          <p:nvPr/>
        </p:nvSpPr>
        <p:spPr>
          <a:xfrm>
            <a:off x="5946384" y="5593926"/>
            <a:ext cx="1359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STEAM LINE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0DD50C-4214-43C1-9D84-A262638F86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0" y="752000"/>
            <a:ext cx="9144000" cy="59167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B1C7CF-726B-4949-B08F-65BB62E941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8055" y="3710353"/>
            <a:ext cx="1385910" cy="8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04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276" tIns="49638" rIns="99276" bIns="49638" numCol="1" anchor="t" anchorCtr="0" compatLnSpc="1">
        <a:prstTxWarp prst="textNoShape">
          <a:avLst/>
        </a:prstTxWarp>
        <a:spAutoFit/>
      </a:bodyPr>
      <a:lstStyle>
        <a:defPPr marL="0" marR="0" indent="0" algn="ctr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276" tIns="49638" rIns="99276" bIns="49638" numCol="1" anchor="t" anchorCtr="0" compatLnSpc="1">
        <a:prstTxWarp prst="textNoShape">
          <a:avLst/>
        </a:prstTxWarp>
        <a:spAutoFit/>
      </a:bodyPr>
      <a:lstStyle>
        <a:defPPr marL="0" marR="0" indent="0" algn="ctr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8530</TotalTime>
  <Words>1421</Words>
  <Application>Microsoft Office PowerPoint</Application>
  <PresentationFormat>On-screen Show (4:3)</PresentationFormat>
  <Paragraphs>169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Calibri</vt:lpstr>
      <vt:lpstr>Helvetica</vt:lpstr>
      <vt:lpstr>Myriad Pro</vt:lpstr>
      <vt:lpstr>Myriad Pro Cond</vt:lpstr>
      <vt:lpstr>Times New Roman</vt:lpstr>
      <vt:lpstr>Wingdings</vt:lpstr>
      <vt:lpstr>Office Theme</vt:lpstr>
      <vt:lpstr>Use of Steam to Enhance VOC-TPH NAPL Mixture Dissolution at a Major Source Area through Volatilization, Recovery, and Biodegradation  Naval Air Station North Island,  San Diego, CA  </vt:lpstr>
      <vt:lpstr>Project Team</vt:lpstr>
      <vt:lpstr>Presentation Overview</vt:lpstr>
      <vt:lpstr>PowerPoint Presentation</vt:lpstr>
      <vt:lpstr>PowerPoint Presentation</vt:lpstr>
      <vt:lpstr>1.2 B379 Conceptual Site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4.9 Temperature Increases in LNAPL with Steam Injection</vt:lpstr>
      <vt:lpstr>PowerPoint Presentation</vt:lpstr>
    </vt:vector>
  </TitlesOfParts>
  <Company>NAVFAC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VSH</dc:creator>
  <cp:lastModifiedBy>mike sequino</cp:lastModifiedBy>
  <cp:revision>437</cp:revision>
  <cp:lastPrinted>2018-04-06T20:33:35Z</cp:lastPrinted>
  <dcterms:created xsi:type="dcterms:W3CDTF">2002-12-11T17:01:24Z</dcterms:created>
  <dcterms:modified xsi:type="dcterms:W3CDTF">2021-01-11T15:18:26Z</dcterms:modified>
</cp:coreProperties>
</file>